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2"/>
  </p:notesMasterIdLst>
  <p:sldIdLst>
    <p:sldId id="259" r:id="rId2"/>
    <p:sldId id="261" r:id="rId3"/>
    <p:sldId id="264" r:id="rId4"/>
    <p:sldId id="265" r:id="rId5"/>
    <p:sldId id="382" r:id="rId6"/>
    <p:sldId id="383" r:id="rId7"/>
    <p:sldId id="381" r:id="rId8"/>
    <p:sldId id="273" r:id="rId9"/>
    <p:sldId id="380" r:id="rId10"/>
    <p:sldId id="379" r:id="rId11"/>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0">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B9BA"/>
    <a:srgbClr val="000000"/>
    <a:srgbClr val="FFFFFF"/>
    <a:srgbClr val="07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705"/>
  </p:normalViewPr>
  <p:slideViewPr>
    <p:cSldViewPr snapToGrid="0" snapToObjects="1">
      <p:cViewPr varScale="1">
        <p:scale>
          <a:sx n="78" d="100"/>
          <a:sy n="78" d="100"/>
        </p:scale>
        <p:origin x="312" y="43"/>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4" d="100"/>
          <a:sy n="64" d="100"/>
        </p:scale>
        <p:origin x="226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7707A-55F4-3D4E-B0C4-ACB831BA7CCF}" type="datetimeFigureOut">
              <a:rPr lang="en-US" smtClean="0"/>
              <a:t>14-Jun-20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BED9E-78BD-4C4E-B037-F792E5B37933}" type="slidenum">
              <a:rPr lang="en-US" smtClean="0"/>
              <a:t>‹#›</a:t>
            </a:fld>
            <a:endParaRPr lang="en-US"/>
          </a:p>
        </p:txBody>
      </p:sp>
    </p:spTree>
    <p:extLst>
      <p:ext uri="{BB962C8B-B14F-4D97-AF65-F5344CB8AC3E}">
        <p14:creationId xmlns:p14="http://schemas.microsoft.com/office/powerpoint/2010/main" val="88516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ED9E-78BD-4C4E-B037-F792E5B37933}" type="slidenum">
              <a:rPr lang="en-US" smtClean="0"/>
              <a:t>8</a:t>
            </a:fld>
            <a:endParaRPr lang="en-US"/>
          </a:p>
        </p:txBody>
      </p:sp>
    </p:spTree>
    <p:extLst>
      <p:ext uri="{BB962C8B-B14F-4D97-AF65-F5344CB8AC3E}">
        <p14:creationId xmlns:p14="http://schemas.microsoft.com/office/powerpoint/2010/main" val="126412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Picture Placeholder 29"/>
          <p:cNvSpPr>
            <a:spLocks noGrp="1"/>
          </p:cNvSpPr>
          <p:nvPr>
            <p:ph type="pic" sz="quarter" idx="12"/>
          </p:nvPr>
        </p:nvSpPr>
        <p:spPr>
          <a:xfrm>
            <a:off x="0" y="0"/>
            <a:ext cx="121920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1" name="Freeform 10"/>
          <p:cNvSpPr/>
          <p:nvPr userDrawn="1"/>
        </p:nvSpPr>
        <p:spPr>
          <a:xfrm>
            <a:off x="5131107" y="2417643"/>
            <a:ext cx="7179839" cy="4563020"/>
          </a:xfrm>
          <a:custGeom>
            <a:avLst/>
            <a:gdLst>
              <a:gd name="connsiteX0" fmla="*/ 3839892 w 7179839"/>
              <a:gd name="connsiteY0" fmla="*/ 0 h 4563020"/>
              <a:gd name="connsiteX1" fmla="*/ 7087272 w 7179839"/>
              <a:gd name="connsiteY1" fmla="*/ 1789746 h 4563020"/>
              <a:gd name="connsiteX2" fmla="*/ 7179839 w 7179839"/>
              <a:gd name="connsiteY2" fmla="*/ 1947417 h 4563020"/>
              <a:gd name="connsiteX3" fmla="*/ 7179839 w 7179839"/>
              <a:gd name="connsiteY3" fmla="*/ 4563020 h 4563020"/>
              <a:gd name="connsiteX4" fmla="*/ 70269 w 7179839"/>
              <a:gd name="connsiteY4" fmla="*/ 4563020 h 4563020"/>
              <a:gd name="connsiteX5" fmla="*/ 19825 w 7179839"/>
              <a:gd name="connsiteY5" fmla="*/ 4232499 h 4563020"/>
              <a:gd name="connsiteX6" fmla="*/ 0 w 7179839"/>
              <a:gd name="connsiteY6" fmla="*/ 3839892 h 4563020"/>
              <a:gd name="connsiteX7" fmla="*/ 3839892 w 7179839"/>
              <a:gd name="connsiteY7" fmla="*/ 0 h 4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839" h="4563020">
                <a:moveTo>
                  <a:pt x="3839892" y="0"/>
                </a:moveTo>
                <a:cubicBezTo>
                  <a:pt x="5206759" y="0"/>
                  <a:pt x="6406818" y="714182"/>
                  <a:pt x="7087272" y="1789746"/>
                </a:cubicBezTo>
                <a:lnTo>
                  <a:pt x="7179839" y="1947417"/>
                </a:lnTo>
                <a:lnTo>
                  <a:pt x="7179839" y="4563020"/>
                </a:lnTo>
                <a:lnTo>
                  <a:pt x="70269" y="4563020"/>
                </a:lnTo>
                <a:lnTo>
                  <a:pt x="19825" y="4232499"/>
                </a:lnTo>
                <a:cubicBezTo>
                  <a:pt x="6716" y="4103413"/>
                  <a:pt x="0" y="3972437"/>
                  <a:pt x="0" y="3839892"/>
                </a:cubicBezTo>
                <a:cubicBezTo>
                  <a:pt x="0" y="1719178"/>
                  <a:pt x="1719178" y="0"/>
                  <a:pt x="3839892" y="0"/>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1019549" y="1798709"/>
            <a:ext cx="1291397" cy="3771354"/>
          </a:xfrm>
          <a:custGeom>
            <a:avLst/>
            <a:gdLst>
              <a:gd name="connsiteX0" fmla="*/ 1291397 w 1291397"/>
              <a:gd name="connsiteY0" fmla="*/ 0 h 3771354"/>
              <a:gd name="connsiteX1" fmla="*/ 1291397 w 1291397"/>
              <a:gd name="connsiteY1" fmla="*/ 3771354 h 3771354"/>
              <a:gd name="connsiteX2" fmla="*/ 1236622 w 1291397"/>
              <a:gd name="connsiteY2" fmla="*/ 3751306 h 3771354"/>
              <a:gd name="connsiteX3" fmla="*/ 0 w 1291397"/>
              <a:gd name="connsiteY3" fmla="*/ 1885677 h 3771354"/>
              <a:gd name="connsiteX4" fmla="*/ 1236622 w 1291397"/>
              <a:gd name="connsiteY4" fmla="*/ 20048 h 377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397" h="3771354">
                <a:moveTo>
                  <a:pt x="1291397" y="0"/>
                </a:moveTo>
                <a:lnTo>
                  <a:pt x="1291397" y="3771354"/>
                </a:lnTo>
                <a:lnTo>
                  <a:pt x="1236622" y="3751306"/>
                </a:lnTo>
                <a:cubicBezTo>
                  <a:pt x="509911" y="3443933"/>
                  <a:pt x="0" y="2724353"/>
                  <a:pt x="0" y="1885677"/>
                </a:cubicBezTo>
                <a:cubicBezTo>
                  <a:pt x="0" y="1047001"/>
                  <a:pt x="509911" y="327421"/>
                  <a:pt x="1236622" y="20048"/>
                </a:cubicBezTo>
                <a:close/>
              </a:path>
            </a:pathLst>
          </a:cu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2957147" y="2802196"/>
            <a:ext cx="9715500" cy="1028700"/>
          </a:xfrm>
        </p:spPr>
        <p:txBody>
          <a:bodyPr/>
          <a:lstStyle>
            <a:lvl1pPr>
              <a:defRPr sz="4000"/>
            </a:lvl1pPr>
          </a:lstStyle>
          <a:p>
            <a:r>
              <a:rPr lang="en-US" smtClean="0"/>
              <a:t>Click to edit Master title style</a:t>
            </a:r>
            <a:endParaRPr lang="en-US"/>
          </a:p>
        </p:txBody>
      </p:sp>
      <p:sp>
        <p:nvSpPr>
          <p:cNvPr id="13" name="Oval 12"/>
          <p:cNvSpPr/>
          <p:nvPr userDrawn="1"/>
        </p:nvSpPr>
        <p:spPr>
          <a:xfrm>
            <a:off x="11064153" y="3030704"/>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80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itle 11"/>
          <p:cNvSpPr>
            <a:spLocks noGrp="1"/>
          </p:cNvSpPr>
          <p:nvPr>
            <p:ph type="title"/>
          </p:nvPr>
        </p:nvSpPr>
        <p:spPr>
          <a:xfrm>
            <a:off x="1714501" y="1090627"/>
            <a:ext cx="9715500" cy="1028700"/>
          </a:xfrm>
        </p:spPr>
        <p:txBody>
          <a:bodyPr/>
          <a:lstStyle>
            <a:lvl1pPr>
              <a:defRPr sz="4000"/>
            </a:lvl1p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2" name="Title 11"/>
          <p:cNvSpPr>
            <a:spLocks noGrp="1"/>
          </p:cNvSpPr>
          <p:nvPr>
            <p:ph type="title"/>
          </p:nvPr>
        </p:nvSpPr>
        <p:spPr>
          <a:xfrm>
            <a:off x="1714501" y="1090627"/>
            <a:ext cx="9715500" cy="1028700"/>
          </a:xfrm>
        </p:spPr>
        <p:txBody>
          <a:bodyPr/>
          <a:lstStyle>
            <a:lvl1pPr>
              <a:defRPr sz="4000"/>
            </a:lvl1pPr>
          </a:lstStyle>
          <a:p>
            <a:r>
              <a:rPr lang="en-US" smtClean="0"/>
              <a:t>Click to edit Master title style</a:t>
            </a:r>
            <a:endParaRPr lang="en-US"/>
          </a:p>
        </p:txBody>
      </p:sp>
      <p:sp>
        <p:nvSpPr>
          <p:cNvPr id="3" name="Picture Placeholder 7"/>
          <p:cNvSpPr>
            <a:spLocks noGrp="1"/>
          </p:cNvSpPr>
          <p:nvPr>
            <p:ph type="pic" sz="quarter" idx="13"/>
          </p:nvPr>
        </p:nvSpPr>
        <p:spPr>
          <a:xfrm>
            <a:off x="1714501" y="2732250"/>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026777" y="2732250"/>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339053" y="2732250"/>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8651329" y="2732250"/>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Freeform 9"/>
          <p:cNvSpPr/>
          <p:nvPr userDrawn="1"/>
        </p:nvSpPr>
        <p:spPr>
          <a:xfrm>
            <a:off x="5131107" y="2417643"/>
            <a:ext cx="7179839" cy="4563020"/>
          </a:xfrm>
          <a:custGeom>
            <a:avLst/>
            <a:gdLst>
              <a:gd name="connsiteX0" fmla="*/ 3839892 w 7179839"/>
              <a:gd name="connsiteY0" fmla="*/ 0 h 4563020"/>
              <a:gd name="connsiteX1" fmla="*/ 7087272 w 7179839"/>
              <a:gd name="connsiteY1" fmla="*/ 1789746 h 4563020"/>
              <a:gd name="connsiteX2" fmla="*/ 7179839 w 7179839"/>
              <a:gd name="connsiteY2" fmla="*/ 1947417 h 4563020"/>
              <a:gd name="connsiteX3" fmla="*/ 7179839 w 7179839"/>
              <a:gd name="connsiteY3" fmla="*/ 4563020 h 4563020"/>
              <a:gd name="connsiteX4" fmla="*/ 70269 w 7179839"/>
              <a:gd name="connsiteY4" fmla="*/ 4563020 h 4563020"/>
              <a:gd name="connsiteX5" fmla="*/ 19825 w 7179839"/>
              <a:gd name="connsiteY5" fmla="*/ 4232499 h 4563020"/>
              <a:gd name="connsiteX6" fmla="*/ 0 w 7179839"/>
              <a:gd name="connsiteY6" fmla="*/ 3839892 h 4563020"/>
              <a:gd name="connsiteX7" fmla="*/ 3839892 w 7179839"/>
              <a:gd name="connsiteY7" fmla="*/ 0 h 4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839" h="4563020">
                <a:moveTo>
                  <a:pt x="3839892" y="0"/>
                </a:moveTo>
                <a:cubicBezTo>
                  <a:pt x="5206759" y="0"/>
                  <a:pt x="6406818" y="714182"/>
                  <a:pt x="7087272" y="1789746"/>
                </a:cubicBezTo>
                <a:lnTo>
                  <a:pt x="7179839" y="1947417"/>
                </a:lnTo>
                <a:lnTo>
                  <a:pt x="7179839" y="4563020"/>
                </a:lnTo>
                <a:lnTo>
                  <a:pt x="70269" y="4563020"/>
                </a:lnTo>
                <a:lnTo>
                  <a:pt x="19825" y="4232499"/>
                </a:lnTo>
                <a:cubicBezTo>
                  <a:pt x="6716" y="4103413"/>
                  <a:pt x="0" y="3972437"/>
                  <a:pt x="0" y="3839892"/>
                </a:cubicBezTo>
                <a:cubicBezTo>
                  <a:pt x="0" y="1719178"/>
                  <a:pt x="1719178" y="0"/>
                  <a:pt x="3839892" y="0"/>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userDrawn="1"/>
        </p:nvSpPr>
        <p:spPr>
          <a:xfrm>
            <a:off x="11019549" y="1798709"/>
            <a:ext cx="1291397" cy="3771354"/>
          </a:xfrm>
          <a:custGeom>
            <a:avLst/>
            <a:gdLst>
              <a:gd name="connsiteX0" fmla="*/ 1291397 w 1291397"/>
              <a:gd name="connsiteY0" fmla="*/ 0 h 3771354"/>
              <a:gd name="connsiteX1" fmla="*/ 1291397 w 1291397"/>
              <a:gd name="connsiteY1" fmla="*/ 3771354 h 3771354"/>
              <a:gd name="connsiteX2" fmla="*/ 1236622 w 1291397"/>
              <a:gd name="connsiteY2" fmla="*/ 3751306 h 3771354"/>
              <a:gd name="connsiteX3" fmla="*/ 0 w 1291397"/>
              <a:gd name="connsiteY3" fmla="*/ 1885677 h 3771354"/>
              <a:gd name="connsiteX4" fmla="*/ 1236622 w 1291397"/>
              <a:gd name="connsiteY4" fmla="*/ 20048 h 377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397" h="3771354">
                <a:moveTo>
                  <a:pt x="1291397" y="0"/>
                </a:moveTo>
                <a:lnTo>
                  <a:pt x="1291397" y="3771354"/>
                </a:lnTo>
                <a:lnTo>
                  <a:pt x="1236622" y="3751306"/>
                </a:lnTo>
                <a:cubicBezTo>
                  <a:pt x="509911" y="3443933"/>
                  <a:pt x="0" y="2724353"/>
                  <a:pt x="0" y="1885677"/>
                </a:cubicBezTo>
                <a:cubicBezTo>
                  <a:pt x="0" y="1047001"/>
                  <a:pt x="509911" y="327421"/>
                  <a:pt x="1236622" y="20048"/>
                </a:cubicBezTo>
                <a:close/>
              </a:path>
            </a:pathLst>
          </a:cu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11064153" y="3030704"/>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7"/>
          <p:cNvSpPr>
            <a:spLocks noGrp="1"/>
          </p:cNvSpPr>
          <p:nvPr>
            <p:ph type="pic" sz="quarter" idx="13"/>
          </p:nvPr>
        </p:nvSpPr>
        <p:spPr>
          <a:xfrm>
            <a:off x="1714501" y="1166208"/>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026777" y="1166208"/>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339053" y="1166208"/>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8651329" y="1166208"/>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7"/>
          </p:nvPr>
        </p:nvSpPr>
        <p:spPr>
          <a:xfrm>
            <a:off x="1714501" y="3909409"/>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8"/>
          </p:nvPr>
        </p:nvSpPr>
        <p:spPr>
          <a:xfrm>
            <a:off x="4026777" y="3909409"/>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3" name="Picture Placeholder 7"/>
          <p:cNvSpPr>
            <a:spLocks noGrp="1"/>
          </p:cNvSpPr>
          <p:nvPr>
            <p:ph type="pic" sz="quarter" idx="19"/>
          </p:nvPr>
        </p:nvSpPr>
        <p:spPr>
          <a:xfrm>
            <a:off x="6339053" y="3909409"/>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4" name="Picture Placeholder 7"/>
          <p:cNvSpPr>
            <a:spLocks noGrp="1"/>
          </p:cNvSpPr>
          <p:nvPr>
            <p:ph type="pic" sz="quarter" idx="20"/>
          </p:nvPr>
        </p:nvSpPr>
        <p:spPr>
          <a:xfrm>
            <a:off x="8651329" y="3909409"/>
            <a:ext cx="1837996" cy="183799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itle 11"/>
          <p:cNvSpPr>
            <a:spLocks noGrp="1"/>
          </p:cNvSpPr>
          <p:nvPr>
            <p:ph type="title"/>
          </p:nvPr>
        </p:nvSpPr>
        <p:spPr>
          <a:xfrm>
            <a:off x="1714501" y="1090627"/>
            <a:ext cx="9715500" cy="1028700"/>
          </a:xfrm>
        </p:spPr>
        <p:txBody>
          <a:bodyPr/>
          <a:lstStyle>
            <a:lvl1pPr>
              <a:defRPr sz="4000"/>
            </a:lvl1pPr>
          </a:lstStyle>
          <a:p>
            <a:r>
              <a:rPr lang="en-US" smtClean="0"/>
              <a:t>Click to edit Master title style</a:t>
            </a:r>
            <a:endParaRPr lang="en-US"/>
          </a:p>
        </p:txBody>
      </p:sp>
      <p:sp>
        <p:nvSpPr>
          <p:cNvPr id="3" name="Picture Placeholder 7"/>
          <p:cNvSpPr>
            <a:spLocks noGrp="1"/>
          </p:cNvSpPr>
          <p:nvPr>
            <p:ph type="pic" sz="quarter" idx="13"/>
          </p:nvPr>
        </p:nvSpPr>
        <p:spPr>
          <a:xfrm>
            <a:off x="1714500" y="2480002"/>
            <a:ext cx="2489638" cy="248963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4" name="Picture Placeholder 7"/>
          <p:cNvSpPr>
            <a:spLocks noGrp="1"/>
          </p:cNvSpPr>
          <p:nvPr>
            <p:ph type="pic" sz="quarter" idx="14"/>
          </p:nvPr>
        </p:nvSpPr>
        <p:spPr>
          <a:xfrm>
            <a:off x="4851181" y="2480002"/>
            <a:ext cx="2489638" cy="248963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5" name="Picture Placeholder 7"/>
          <p:cNvSpPr>
            <a:spLocks noGrp="1"/>
          </p:cNvSpPr>
          <p:nvPr>
            <p:ph type="pic" sz="quarter" idx="15"/>
          </p:nvPr>
        </p:nvSpPr>
        <p:spPr>
          <a:xfrm>
            <a:off x="7987862" y="2480002"/>
            <a:ext cx="2489638" cy="248963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20" name="Freeform 19"/>
          <p:cNvSpPr/>
          <p:nvPr userDrawn="1"/>
        </p:nvSpPr>
        <p:spPr>
          <a:xfrm>
            <a:off x="245326" y="-89210"/>
            <a:ext cx="4049486" cy="2571153"/>
          </a:xfrm>
          <a:custGeom>
            <a:avLst/>
            <a:gdLst>
              <a:gd name="connsiteX0" fmla="*/ 76710 w 4049486"/>
              <a:gd name="connsiteY0" fmla="*/ 0 h 2571153"/>
              <a:gd name="connsiteX1" fmla="*/ 3972776 w 4049486"/>
              <a:gd name="connsiteY1" fmla="*/ 0 h 2571153"/>
              <a:gd name="connsiteX2" fmla="*/ 4008351 w 4049486"/>
              <a:gd name="connsiteY2" fmla="*/ 138354 h 2571153"/>
              <a:gd name="connsiteX3" fmla="*/ 4049486 w 4049486"/>
              <a:gd name="connsiteY3" fmla="*/ 546410 h 2571153"/>
              <a:gd name="connsiteX4" fmla="*/ 2024743 w 4049486"/>
              <a:gd name="connsiteY4" fmla="*/ 2571153 h 2571153"/>
              <a:gd name="connsiteX5" fmla="*/ 0 w 4049486"/>
              <a:gd name="connsiteY5" fmla="*/ 546410 h 2571153"/>
              <a:gd name="connsiteX6" fmla="*/ 41136 w 4049486"/>
              <a:gd name="connsiteY6" fmla="*/ 138354 h 257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9486" h="2571153">
                <a:moveTo>
                  <a:pt x="76710" y="0"/>
                </a:moveTo>
                <a:lnTo>
                  <a:pt x="3972776" y="0"/>
                </a:lnTo>
                <a:lnTo>
                  <a:pt x="4008351" y="138354"/>
                </a:lnTo>
                <a:cubicBezTo>
                  <a:pt x="4035322" y="270160"/>
                  <a:pt x="4049486" y="406631"/>
                  <a:pt x="4049486" y="546410"/>
                </a:cubicBezTo>
                <a:cubicBezTo>
                  <a:pt x="4049486" y="1664645"/>
                  <a:pt x="3142978" y="2571153"/>
                  <a:pt x="2024743" y="2571153"/>
                </a:cubicBezTo>
                <a:cubicBezTo>
                  <a:pt x="906508" y="2571153"/>
                  <a:pt x="0" y="1664645"/>
                  <a:pt x="0" y="546410"/>
                </a:cubicBezTo>
                <a:cubicBezTo>
                  <a:pt x="0" y="406631"/>
                  <a:pt x="14164" y="270160"/>
                  <a:pt x="41136" y="138354"/>
                </a:cubicBezTo>
                <a:close/>
              </a:path>
            </a:pathLst>
          </a:cu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userDrawn="1"/>
        </p:nvSpPr>
        <p:spPr>
          <a:xfrm>
            <a:off x="-111511" y="289932"/>
            <a:ext cx="5277329" cy="6735336"/>
          </a:xfrm>
          <a:custGeom>
            <a:avLst/>
            <a:gdLst>
              <a:gd name="connsiteX0" fmla="*/ 1677329 w 5277329"/>
              <a:gd name="connsiteY0" fmla="*/ 0 h 6735336"/>
              <a:gd name="connsiteX1" fmla="*/ 5277329 w 5277329"/>
              <a:gd name="connsiteY1" fmla="*/ 3600000 h 6735336"/>
              <a:gd name="connsiteX2" fmla="*/ 3690123 w 5277329"/>
              <a:gd name="connsiteY2" fmla="*/ 6585177 h 6735336"/>
              <a:gd name="connsiteX3" fmla="*/ 3442953 w 5277329"/>
              <a:gd name="connsiteY3" fmla="*/ 6735336 h 6735336"/>
              <a:gd name="connsiteX4" fmla="*/ 0 w 5277329"/>
              <a:gd name="connsiteY4" fmla="*/ 6735336 h 6735336"/>
              <a:gd name="connsiteX5" fmla="*/ 0 w 5277329"/>
              <a:gd name="connsiteY5" fmla="*/ 414708 h 6735336"/>
              <a:gd name="connsiteX6" fmla="*/ 116580 w 5277329"/>
              <a:gd name="connsiteY6" fmla="*/ 354999 h 6735336"/>
              <a:gd name="connsiteX7" fmla="*/ 1677329 w 5277329"/>
              <a:gd name="connsiteY7" fmla="*/ 0 h 673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7329" h="6735336">
                <a:moveTo>
                  <a:pt x="1677329" y="0"/>
                </a:moveTo>
                <a:cubicBezTo>
                  <a:pt x="3665554" y="0"/>
                  <a:pt x="5277329" y="1611775"/>
                  <a:pt x="5277329" y="3600000"/>
                </a:cubicBezTo>
                <a:cubicBezTo>
                  <a:pt x="5277329" y="4842641"/>
                  <a:pt x="4647730" y="5938231"/>
                  <a:pt x="3690123" y="6585177"/>
                </a:cubicBezTo>
                <a:lnTo>
                  <a:pt x="3442953" y="6735336"/>
                </a:lnTo>
                <a:lnTo>
                  <a:pt x="0" y="6735336"/>
                </a:lnTo>
                <a:lnTo>
                  <a:pt x="0" y="414708"/>
                </a:lnTo>
                <a:lnTo>
                  <a:pt x="116580" y="354999"/>
                </a:lnTo>
                <a:cubicBezTo>
                  <a:pt x="588731" y="127494"/>
                  <a:pt x="1118141" y="0"/>
                  <a:pt x="1677329" y="0"/>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91887" y="494884"/>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Title 1"/>
          <p:cNvSpPr>
            <a:spLocks noGrp="1"/>
          </p:cNvSpPr>
          <p:nvPr>
            <p:ph type="title"/>
          </p:nvPr>
        </p:nvSpPr>
        <p:spPr>
          <a:xfrm>
            <a:off x="1714500" y="2389412"/>
            <a:ext cx="4187371" cy="1783443"/>
          </a:xfrm>
        </p:spPr>
        <p:txBody>
          <a:bodyPr/>
          <a:lstStyle>
            <a:lvl1pPr>
              <a:lnSpc>
                <a:spcPct val="75000"/>
              </a:lnSpc>
              <a:defRPr sz="4000"/>
            </a:lvl1pPr>
          </a:lstStyle>
          <a:p>
            <a:r>
              <a:rPr lang="en-US" smtClean="0"/>
              <a:t>Click to edit Master title style</a:t>
            </a:r>
            <a:endParaRPr lang="en-US" dirty="0"/>
          </a:p>
        </p:txBody>
      </p:sp>
    </p:spTree>
    <p:extLst>
      <p:ext uri="{BB962C8B-B14F-4D97-AF65-F5344CB8AC3E}">
        <p14:creationId xmlns:p14="http://schemas.microsoft.com/office/powerpoint/2010/main" val="1981046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Picture Placeholder 29"/>
          <p:cNvSpPr>
            <a:spLocks noGrp="1"/>
          </p:cNvSpPr>
          <p:nvPr>
            <p:ph type="pic" sz="quarter" idx="12"/>
          </p:nvPr>
        </p:nvSpPr>
        <p:spPr>
          <a:xfrm>
            <a:off x="0" y="0"/>
            <a:ext cx="60960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4" name="Title 1"/>
          <p:cNvSpPr>
            <a:spLocks noGrp="1"/>
          </p:cNvSpPr>
          <p:nvPr>
            <p:ph type="title"/>
          </p:nvPr>
        </p:nvSpPr>
        <p:spPr>
          <a:xfrm>
            <a:off x="1714500" y="2389412"/>
            <a:ext cx="4187371" cy="1783443"/>
          </a:xfrm>
        </p:spPr>
        <p:txBody>
          <a:bodyPr/>
          <a:lstStyle>
            <a:lvl1pPr>
              <a:lnSpc>
                <a:spcPct val="75000"/>
              </a:lnSpc>
              <a:defRPr sz="4000"/>
            </a:lvl1pPr>
          </a:lstStyle>
          <a:p>
            <a:r>
              <a:rPr lang="en-US" smtClean="0"/>
              <a:t>Click to edit Master title style</a:t>
            </a:r>
            <a:endParaRPr lang="en-US" dirty="0"/>
          </a:p>
        </p:txBody>
      </p:sp>
    </p:spTree>
    <p:extLst>
      <p:ext uri="{BB962C8B-B14F-4D97-AF65-F5344CB8AC3E}">
        <p14:creationId xmlns:p14="http://schemas.microsoft.com/office/powerpoint/2010/main" val="15346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Picture Placeholder 29"/>
          <p:cNvSpPr>
            <a:spLocks noGrp="1"/>
          </p:cNvSpPr>
          <p:nvPr>
            <p:ph type="pic" sz="quarter" idx="12"/>
          </p:nvPr>
        </p:nvSpPr>
        <p:spPr>
          <a:xfrm>
            <a:off x="5687070" y="-1325526"/>
            <a:ext cx="3565452" cy="3565452"/>
          </a:xfrm>
          <a:prstGeom prst="ellipse">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0" name="Picture Placeholder 29"/>
          <p:cNvSpPr>
            <a:spLocks noGrp="1"/>
          </p:cNvSpPr>
          <p:nvPr>
            <p:ph type="pic" sz="quarter" idx="19"/>
          </p:nvPr>
        </p:nvSpPr>
        <p:spPr>
          <a:xfrm>
            <a:off x="6922737" y="4692462"/>
            <a:ext cx="1370566" cy="1370566"/>
          </a:xfrm>
          <a:prstGeom prst="ellipse">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Picture Placeholder 29"/>
          <p:cNvSpPr>
            <a:spLocks noGrp="1"/>
          </p:cNvSpPr>
          <p:nvPr>
            <p:ph type="pic" sz="quarter" idx="20"/>
          </p:nvPr>
        </p:nvSpPr>
        <p:spPr>
          <a:xfrm>
            <a:off x="9495816" y="-134719"/>
            <a:ext cx="1370566" cy="1370566"/>
          </a:xfrm>
          <a:prstGeom prst="ellipse">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2" name="Picture Placeholder 29"/>
          <p:cNvSpPr>
            <a:spLocks noGrp="1"/>
          </p:cNvSpPr>
          <p:nvPr>
            <p:ph type="pic" sz="quarter" idx="21"/>
          </p:nvPr>
        </p:nvSpPr>
        <p:spPr>
          <a:xfrm>
            <a:off x="8205825" y="4791562"/>
            <a:ext cx="3565452" cy="3565452"/>
          </a:xfrm>
          <a:prstGeom prst="ellipse">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3" name="Title 3"/>
          <p:cNvSpPr>
            <a:spLocks noGrp="1"/>
          </p:cNvSpPr>
          <p:nvPr>
            <p:ph type="title"/>
          </p:nvPr>
        </p:nvSpPr>
        <p:spPr>
          <a:xfrm>
            <a:off x="1714500" y="1929245"/>
            <a:ext cx="4381500" cy="1703070"/>
          </a:xfrm>
        </p:spPr>
        <p:txBody>
          <a:bodyPr/>
          <a:lstStyle/>
          <a:p>
            <a:r>
              <a:rPr lang="en-US" dirty="0" smtClean="0"/>
              <a:t>Click to edit Master title style</a:t>
            </a:r>
            <a:endParaRPr lang="en-US" dirty="0"/>
          </a:p>
        </p:txBody>
      </p:sp>
      <p:sp>
        <p:nvSpPr>
          <p:cNvPr id="7" name="Freeform 6"/>
          <p:cNvSpPr/>
          <p:nvPr userDrawn="1"/>
        </p:nvSpPr>
        <p:spPr>
          <a:xfrm>
            <a:off x="-526047" y="-128588"/>
            <a:ext cx="5694412" cy="1824290"/>
          </a:xfrm>
          <a:custGeom>
            <a:avLst/>
            <a:gdLst>
              <a:gd name="connsiteX0" fmla="*/ 0 w 7367521"/>
              <a:gd name="connsiteY0" fmla="*/ 0 h 2360296"/>
              <a:gd name="connsiteX1" fmla="*/ 7367521 w 7367521"/>
              <a:gd name="connsiteY1" fmla="*/ 0 h 2360296"/>
              <a:gd name="connsiteX2" fmla="*/ 7254187 w 7367521"/>
              <a:gd name="connsiteY2" fmla="*/ 235268 h 2360296"/>
              <a:gd name="connsiteX3" fmla="*/ 3683760 w 7367521"/>
              <a:gd name="connsiteY3" fmla="*/ 2360296 h 2360296"/>
              <a:gd name="connsiteX4" fmla="*/ 113334 w 7367521"/>
              <a:gd name="connsiteY4" fmla="*/ 235268 h 236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521" h="2360296">
                <a:moveTo>
                  <a:pt x="0" y="0"/>
                </a:moveTo>
                <a:lnTo>
                  <a:pt x="7367521" y="0"/>
                </a:lnTo>
                <a:lnTo>
                  <a:pt x="7254187" y="235268"/>
                </a:lnTo>
                <a:cubicBezTo>
                  <a:pt x="6566583" y="1501030"/>
                  <a:pt x="5225518" y="2360296"/>
                  <a:pt x="3683760" y="2360296"/>
                </a:cubicBezTo>
                <a:cubicBezTo>
                  <a:pt x="2142003" y="2360296"/>
                  <a:pt x="800937" y="1501030"/>
                  <a:pt x="113334" y="235268"/>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4591916" y="-2420679"/>
            <a:ext cx="5755760" cy="5755758"/>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4549110" y="655413"/>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 name="Picture Placeholder 29"/>
          <p:cNvSpPr>
            <a:spLocks noGrp="1"/>
          </p:cNvSpPr>
          <p:nvPr>
            <p:ph type="pic" sz="quarter" idx="12"/>
          </p:nvPr>
        </p:nvSpPr>
        <p:spPr>
          <a:xfrm>
            <a:off x="0" y="0"/>
            <a:ext cx="121920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3" name="Title 11"/>
          <p:cNvSpPr>
            <a:spLocks noGrp="1"/>
          </p:cNvSpPr>
          <p:nvPr>
            <p:ph type="title"/>
          </p:nvPr>
        </p:nvSpPr>
        <p:spPr>
          <a:xfrm>
            <a:off x="1714501" y="1090627"/>
            <a:ext cx="9715500" cy="1028700"/>
          </a:xfrm>
        </p:spPr>
        <p:txBody>
          <a:bodyPr/>
          <a:lstStyle>
            <a:lvl1pPr>
              <a:defRPr sz="4000"/>
            </a:lvl1pPr>
          </a:lstStyle>
          <a:p>
            <a:r>
              <a:rPr lang="en-US" smtClean="0"/>
              <a:t>Click to edit Master title style</a:t>
            </a:r>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Title 3"/>
          <p:cNvSpPr>
            <a:spLocks noGrp="1"/>
          </p:cNvSpPr>
          <p:nvPr>
            <p:ph type="title"/>
          </p:nvPr>
        </p:nvSpPr>
        <p:spPr>
          <a:xfrm>
            <a:off x="1714500" y="1929245"/>
            <a:ext cx="4381500" cy="1703070"/>
          </a:xfrm>
        </p:spPr>
        <p:txBody>
          <a:bodyPr/>
          <a:lstStyle/>
          <a:p>
            <a:r>
              <a:rPr lang="en-US" dirty="0" smtClean="0"/>
              <a:t>Click to edit Master title style</a:t>
            </a:r>
            <a:endParaRPr lang="en-US" dirty="0"/>
          </a:p>
        </p:txBody>
      </p:sp>
      <p:sp>
        <p:nvSpPr>
          <p:cNvPr id="16" name="Freeform 15"/>
          <p:cNvSpPr/>
          <p:nvPr userDrawn="1"/>
        </p:nvSpPr>
        <p:spPr>
          <a:xfrm>
            <a:off x="245326" y="-89210"/>
            <a:ext cx="4049486" cy="2571153"/>
          </a:xfrm>
          <a:custGeom>
            <a:avLst/>
            <a:gdLst>
              <a:gd name="connsiteX0" fmla="*/ 76710 w 4049486"/>
              <a:gd name="connsiteY0" fmla="*/ 0 h 2571153"/>
              <a:gd name="connsiteX1" fmla="*/ 3972776 w 4049486"/>
              <a:gd name="connsiteY1" fmla="*/ 0 h 2571153"/>
              <a:gd name="connsiteX2" fmla="*/ 4008351 w 4049486"/>
              <a:gd name="connsiteY2" fmla="*/ 138354 h 2571153"/>
              <a:gd name="connsiteX3" fmla="*/ 4049486 w 4049486"/>
              <a:gd name="connsiteY3" fmla="*/ 546410 h 2571153"/>
              <a:gd name="connsiteX4" fmla="*/ 2024743 w 4049486"/>
              <a:gd name="connsiteY4" fmla="*/ 2571153 h 2571153"/>
              <a:gd name="connsiteX5" fmla="*/ 0 w 4049486"/>
              <a:gd name="connsiteY5" fmla="*/ 546410 h 2571153"/>
              <a:gd name="connsiteX6" fmla="*/ 41136 w 4049486"/>
              <a:gd name="connsiteY6" fmla="*/ 138354 h 257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9486" h="2571153">
                <a:moveTo>
                  <a:pt x="76710" y="0"/>
                </a:moveTo>
                <a:lnTo>
                  <a:pt x="3972776" y="0"/>
                </a:lnTo>
                <a:lnTo>
                  <a:pt x="4008351" y="138354"/>
                </a:lnTo>
                <a:cubicBezTo>
                  <a:pt x="4035322" y="270160"/>
                  <a:pt x="4049486" y="406631"/>
                  <a:pt x="4049486" y="546410"/>
                </a:cubicBezTo>
                <a:cubicBezTo>
                  <a:pt x="4049486" y="1664645"/>
                  <a:pt x="3142978" y="2571153"/>
                  <a:pt x="2024743" y="2571153"/>
                </a:cubicBezTo>
                <a:cubicBezTo>
                  <a:pt x="906508" y="2571153"/>
                  <a:pt x="0" y="1664645"/>
                  <a:pt x="0" y="546410"/>
                </a:cubicBezTo>
                <a:cubicBezTo>
                  <a:pt x="0" y="406631"/>
                  <a:pt x="14164" y="270160"/>
                  <a:pt x="41136" y="138354"/>
                </a:cubicBezTo>
                <a:close/>
              </a:path>
            </a:pathLst>
          </a:cu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11511" y="289932"/>
            <a:ext cx="5277329" cy="6735336"/>
          </a:xfrm>
          <a:custGeom>
            <a:avLst/>
            <a:gdLst>
              <a:gd name="connsiteX0" fmla="*/ 1677329 w 5277329"/>
              <a:gd name="connsiteY0" fmla="*/ 0 h 6735336"/>
              <a:gd name="connsiteX1" fmla="*/ 5277329 w 5277329"/>
              <a:gd name="connsiteY1" fmla="*/ 3600000 h 6735336"/>
              <a:gd name="connsiteX2" fmla="*/ 3690123 w 5277329"/>
              <a:gd name="connsiteY2" fmla="*/ 6585177 h 6735336"/>
              <a:gd name="connsiteX3" fmla="*/ 3442953 w 5277329"/>
              <a:gd name="connsiteY3" fmla="*/ 6735336 h 6735336"/>
              <a:gd name="connsiteX4" fmla="*/ 0 w 5277329"/>
              <a:gd name="connsiteY4" fmla="*/ 6735336 h 6735336"/>
              <a:gd name="connsiteX5" fmla="*/ 0 w 5277329"/>
              <a:gd name="connsiteY5" fmla="*/ 414708 h 6735336"/>
              <a:gd name="connsiteX6" fmla="*/ 116580 w 5277329"/>
              <a:gd name="connsiteY6" fmla="*/ 354999 h 6735336"/>
              <a:gd name="connsiteX7" fmla="*/ 1677329 w 5277329"/>
              <a:gd name="connsiteY7" fmla="*/ 0 h 673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7329" h="6735336">
                <a:moveTo>
                  <a:pt x="1677329" y="0"/>
                </a:moveTo>
                <a:cubicBezTo>
                  <a:pt x="3665554" y="0"/>
                  <a:pt x="5277329" y="1611775"/>
                  <a:pt x="5277329" y="3600000"/>
                </a:cubicBezTo>
                <a:cubicBezTo>
                  <a:pt x="5277329" y="4842641"/>
                  <a:pt x="4647730" y="5938231"/>
                  <a:pt x="3690123" y="6585177"/>
                </a:cubicBezTo>
                <a:lnTo>
                  <a:pt x="3442953" y="6735336"/>
                </a:lnTo>
                <a:lnTo>
                  <a:pt x="0" y="6735336"/>
                </a:lnTo>
                <a:lnTo>
                  <a:pt x="0" y="414708"/>
                </a:lnTo>
                <a:lnTo>
                  <a:pt x="116580" y="354999"/>
                </a:lnTo>
                <a:cubicBezTo>
                  <a:pt x="588731" y="127494"/>
                  <a:pt x="1118141" y="0"/>
                  <a:pt x="1677329" y="0"/>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4045066" y="1280446"/>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91887" y="494884"/>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714500" y="2400300"/>
            <a:ext cx="4381500" cy="1703070"/>
          </a:xfrm>
        </p:spPr>
        <p:txBody>
          <a:bodyPr/>
          <a:lstStyle/>
          <a:p>
            <a:r>
              <a:rPr lang="en-US" dirty="0" smtClean="0"/>
              <a:t>Click to edit Master title style</a:t>
            </a:r>
            <a:endParaRPr lang="en-US" dirty="0"/>
          </a:p>
        </p:txBody>
      </p:sp>
      <p:sp>
        <p:nvSpPr>
          <p:cNvPr id="8" name="Freeform 7"/>
          <p:cNvSpPr/>
          <p:nvPr userDrawn="1"/>
        </p:nvSpPr>
        <p:spPr>
          <a:xfrm>
            <a:off x="2314135" y="-128588"/>
            <a:ext cx="7367521" cy="2360296"/>
          </a:xfrm>
          <a:custGeom>
            <a:avLst/>
            <a:gdLst>
              <a:gd name="connsiteX0" fmla="*/ 0 w 7367521"/>
              <a:gd name="connsiteY0" fmla="*/ 0 h 2360296"/>
              <a:gd name="connsiteX1" fmla="*/ 7367521 w 7367521"/>
              <a:gd name="connsiteY1" fmla="*/ 0 h 2360296"/>
              <a:gd name="connsiteX2" fmla="*/ 7254187 w 7367521"/>
              <a:gd name="connsiteY2" fmla="*/ 235268 h 2360296"/>
              <a:gd name="connsiteX3" fmla="*/ 3683760 w 7367521"/>
              <a:gd name="connsiteY3" fmla="*/ 2360296 h 2360296"/>
              <a:gd name="connsiteX4" fmla="*/ 113334 w 7367521"/>
              <a:gd name="connsiteY4" fmla="*/ 235268 h 236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521" h="2360296">
                <a:moveTo>
                  <a:pt x="0" y="0"/>
                </a:moveTo>
                <a:lnTo>
                  <a:pt x="7367521" y="0"/>
                </a:lnTo>
                <a:lnTo>
                  <a:pt x="7254187" y="235268"/>
                </a:lnTo>
                <a:cubicBezTo>
                  <a:pt x="6566583" y="1501030"/>
                  <a:pt x="5225518" y="2360296"/>
                  <a:pt x="3683760" y="2360296"/>
                </a:cubicBezTo>
                <a:cubicBezTo>
                  <a:pt x="2142003" y="2360296"/>
                  <a:pt x="800937" y="1501030"/>
                  <a:pt x="113334" y="235268"/>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911440" y="350322"/>
            <a:ext cx="4049485" cy="4049485"/>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6875173" y="2078893"/>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9339331" y="350322"/>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2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12" name="Freeform 11"/>
          <p:cNvSpPr/>
          <p:nvPr userDrawn="1"/>
        </p:nvSpPr>
        <p:spPr>
          <a:xfrm>
            <a:off x="-87925" y="1592695"/>
            <a:ext cx="7016536" cy="5405982"/>
          </a:xfrm>
          <a:custGeom>
            <a:avLst/>
            <a:gdLst>
              <a:gd name="connsiteX0" fmla="*/ 3176644 w 7016536"/>
              <a:gd name="connsiteY0" fmla="*/ 0 h 5405982"/>
              <a:gd name="connsiteX1" fmla="*/ 7016536 w 7016536"/>
              <a:gd name="connsiteY1" fmla="*/ 3839892 h 5405982"/>
              <a:gd name="connsiteX2" fmla="*/ 6714779 w 7016536"/>
              <a:gd name="connsiteY2" fmla="*/ 5334552 h 5405982"/>
              <a:gd name="connsiteX3" fmla="*/ 6680369 w 7016536"/>
              <a:gd name="connsiteY3" fmla="*/ 5405982 h 5405982"/>
              <a:gd name="connsiteX4" fmla="*/ 0 w 7016536"/>
              <a:gd name="connsiteY4" fmla="*/ 5405982 h 5405982"/>
              <a:gd name="connsiteX5" fmla="*/ 0 w 7016536"/>
              <a:gd name="connsiteY5" fmla="*/ 1683003 h 5405982"/>
              <a:gd name="connsiteX6" fmla="*/ 213597 w 7016536"/>
              <a:gd name="connsiteY6" fmla="*/ 1397364 h 5405982"/>
              <a:gd name="connsiteX7" fmla="*/ 3176644 w 7016536"/>
              <a:gd name="connsiteY7" fmla="*/ 0 h 54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6536" h="5405982">
                <a:moveTo>
                  <a:pt x="3176644" y="0"/>
                </a:moveTo>
                <a:cubicBezTo>
                  <a:pt x="5297359" y="0"/>
                  <a:pt x="7016536" y="1719178"/>
                  <a:pt x="7016536" y="3839892"/>
                </a:cubicBezTo>
                <a:cubicBezTo>
                  <a:pt x="7016536" y="4370071"/>
                  <a:pt x="6909088" y="4875153"/>
                  <a:pt x="6714779" y="5334552"/>
                </a:cubicBezTo>
                <a:lnTo>
                  <a:pt x="6680369" y="5405982"/>
                </a:lnTo>
                <a:lnTo>
                  <a:pt x="0" y="5405982"/>
                </a:lnTo>
                <a:lnTo>
                  <a:pt x="0" y="1683003"/>
                </a:lnTo>
                <a:lnTo>
                  <a:pt x="213597" y="1397364"/>
                </a:lnTo>
                <a:cubicBezTo>
                  <a:pt x="917890" y="543959"/>
                  <a:pt x="1983743" y="0"/>
                  <a:pt x="3176644" y="0"/>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4903869" y="787202"/>
            <a:ext cx="4049485" cy="4049485"/>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6841544" y="4793408"/>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974989" y="2078893"/>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p:nvPr>
        </p:nvSpPr>
        <p:spPr>
          <a:xfrm>
            <a:off x="2879126" y="678295"/>
            <a:ext cx="9144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714500" y="2400300"/>
            <a:ext cx="4381500" cy="1703070"/>
          </a:xfrm>
        </p:spPr>
        <p:txBody>
          <a:bodyPr/>
          <a:lstStyle/>
          <a:p>
            <a:r>
              <a:rPr lang="en-US" dirty="0" smtClean="0"/>
              <a:t>Click to edit Master title style</a:t>
            </a:r>
            <a:endParaRPr lang="en-US" dirty="0"/>
          </a:p>
        </p:txBody>
      </p:sp>
      <p:sp>
        <p:nvSpPr>
          <p:cNvPr id="13" name="Freeform 12"/>
          <p:cNvSpPr/>
          <p:nvPr userDrawn="1"/>
        </p:nvSpPr>
        <p:spPr>
          <a:xfrm>
            <a:off x="4974990" y="1503243"/>
            <a:ext cx="7263901" cy="5495434"/>
          </a:xfrm>
          <a:custGeom>
            <a:avLst/>
            <a:gdLst>
              <a:gd name="connsiteX0" fmla="*/ 3839892 w 7263901"/>
              <a:gd name="connsiteY0" fmla="*/ 0 h 5495434"/>
              <a:gd name="connsiteX1" fmla="*/ 7216330 w 7263901"/>
              <a:gd name="connsiteY1" fmla="*/ 2009572 h 5495434"/>
              <a:gd name="connsiteX2" fmla="*/ 7263901 w 7263901"/>
              <a:gd name="connsiteY2" fmla="*/ 2108323 h 5495434"/>
              <a:gd name="connsiteX3" fmla="*/ 7263901 w 7263901"/>
              <a:gd name="connsiteY3" fmla="*/ 5495434 h 5495434"/>
              <a:gd name="connsiteX4" fmla="*/ 379259 w 7263901"/>
              <a:gd name="connsiteY4" fmla="*/ 5495434 h 5495434"/>
              <a:gd name="connsiteX5" fmla="*/ 301758 w 7263901"/>
              <a:gd name="connsiteY5" fmla="*/ 5334552 h 5495434"/>
              <a:gd name="connsiteX6" fmla="*/ 0 w 7263901"/>
              <a:gd name="connsiteY6" fmla="*/ 3839892 h 5495434"/>
              <a:gd name="connsiteX7" fmla="*/ 3839892 w 7263901"/>
              <a:gd name="connsiteY7" fmla="*/ 0 h 549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3901" h="5495434">
                <a:moveTo>
                  <a:pt x="3839892" y="0"/>
                </a:moveTo>
                <a:cubicBezTo>
                  <a:pt x="5297883" y="0"/>
                  <a:pt x="6566085" y="812580"/>
                  <a:pt x="7216330" y="2009572"/>
                </a:cubicBezTo>
                <a:lnTo>
                  <a:pt x="7263901" y="2108323"/>
                </a:lnTo>
                <a:lnTo>
                  <a:pt x="7263901" y="5495434"/>
                </a:lnTo>
                <a:lnTo>
                  <a:pt x="379259" y="5495434"/>
                </a:lnTo>
                <a:lnTo>
                  <a:pt x="301758" y="5334552"/>
                </a:lnTo>
                <a:cubicBezTo>
                  <a:pt x="107449" y="4875153"/>
                  <a:pt x="0" y="4370071"/>
                  <a:pt x="0" y="3839892"/>
                </a:cubicBezTo>
                <a:cubicBezTo>
                  <a:pt x="0" y="1719178"/>
                  <a:pt x="1719178" y="0"/>
                  <a:pt x="3839892" y="0"/>
                </a:cubicBez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6257979" y="767545"/>
            <a:ext cx="4049485" cy="4049485"/>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9932613" y="1632764"/>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248040" y="2410239"/>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5" name="Freeform 14"/>
          <p:cNvSpPr/>
          <p:nvPr userDrawn="1"/>
        </p:nvSpPr>
        <p:spPr>
          <a:xfrm>
            <a:off x="-101600" y="-114752"/>
            <a:ext cx="6993911" cy="6515552"/>
          </a:xfrm>
          <a:custGeom>
            <a:avLst/>
            <a:gdLst>
              <a:gd name="connsiteX0" fmla="*/ 0 w 6993911"/>
              <a:gd name="connsiteY0" fmla="*/ 0 h 6515552"/>
              <a:gd name="connsiteX1" fmla="*/ 6236365 w 6993911"/>
              <a:gd name="connsiteY1" fmla="*/ 0 h 6515552"/>
              <a:gd name="connsiteX2" fmla="*/ 6287723 w 6993911"/>
              <a:gd name="connsiteY2" fmla="*/ 68680 h 6515552"/>
              <a:gd name="connsiteX3" fmla="*/ 6993911 w 6993911"/>
              <a:gd name="connsiteY3" fmla="*/ 2380581 h 6515552"/>
              <a:gd name="connsiteX4" fmla="*/ 2858940 w 6993911"/>
              <a:gd name="connsiteY4" fmla="*/ 6515552 h 6515552"/>
              <a:gd name="connsiteX5" fmla="*/ 228715 w 6993911"/>
              <a:gd name="connsiteY5" fmla="*/ 5571326 h 6515552"/>
              <a:gd name="connsiteX6" fmla="*/ 0 w 6993911"/>
              <a:gd name="connsiteY6" fmla="*/ 5363456 h 65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3911" h="6515552">
                <a:moveTo>
                  <a:pt x="0" y="0"/>
                </a:moveTo>
                <a:lnTo>
                  <a:pt x="6236365" y="0"/>
                </a:lnTo>
                <a:lnTo>
                  <a:pt x="6287723" y="68680"/>
                </a:lnTo>
                <a:cubicBezTo>
                  <a:pt x="6733574" y="728626"/>
                  <a:pt x="6993911" y="1524201"/>
                  <a:pt x="6993911" y="2380581"/>
                </a:cubicBezTo>
                <a:cubicBezTo>
                  <a:pt x="6993911" y="4664262"/>
                  <a:pt x="5142621" y="6515552"/>
                  <a:pt x="2858940" y="6515552"/>
                </a:cubicBezTo>
                <a:cubicBezTo>
                  <a:pt x="1859830" y="6515552"/>
                  <a:pt x="943482" y="6161204"/>
                  <a:pt x="228715" y="5571326"/>
                </a:cubicBezTo>
                <a:lnTo>
                  <a:pt x="0" y="5363456"/>
                </a:lnTo>
                <a:close/>
              </a:path>
            </a:pathLst>
          </a:cu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81309" y="-114752"/>
            <a:ext cx="6906244" cy="6906240"/>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6440606" y="443621"/>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2903116" y="6347360"/>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1561310" y="1610965"/>
            <a:ext cx="3583914" cy="3583912"/>
          </a:xfrm>
          <a:prstGeom prst="ellipse">
            <a:avLst/>
          </a:prstGeom>
          <a:noFill/>
          <a:ln>
            <a:solidFill>
              <a:schemeClr val="tx1">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8_Custom Layout">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Picture Placeholder 29"/>
          <p:cNvSpPr>
            <a:spLocks noGrp="1"/>
          </p:cNvSpPr>
          <p:nvPr>
            <p:ph type="pic" sz="quarter" idx="12"/>
          </p:nvPr>
        </p:nvSpPr>
        <p:spPr>
          <a:xfrm>
            <a:off x="6675242" y="1563025"/>
            <a:ext cx="3920486" cy="3920486"/>
          </a:xfrm>
          <a:prstGeom prst="ellipse">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9" name="Freeform 8"/>
          <p:cNvSpPr/>
          <p:nvPr userDrawn="1"/>
        </p:nvSpPr>
        <p:spPr>
          <a:xfrm>
            <a:off x="5512100" y="-96982"/>
            <a:ext cx="6790736" cy="5963306"/>
          </a:xfrm>
          <a:custGeom>
            <a:avLst/>
            <a:gdLst>
              <a:gd name="connsiteX0" fmla="*/ 441679 w 6790736"/>
              <a:gd name="connsiteY0" fmla="*/ 0 h 5963306"/>
              <a:gd name="connsiteX1" fmla="*/ 6790736 w 6790736"/>
              <a:gd name="connsiteY1" fmla="*/ 0 h 5963306"/>
              <a:gd name="connsiteX2" fmla="*/ 6790736 w 6790736"/>
              <a:gd name="connsiteY2" fmla="*/ 4971746 h 5963306"/>
              <a:gd name="connsiteX3" fmla="*/ 6733839 w 6790736"/>
              <a:gd name="connsiteY3" fmla="*/ 5023457 h 5963306"/>
              <a:gd name="connsiteX4" fmla="*/ 4115805 w 6790736"/>
              <a:gd name="connsiteY4" fmla="*/ 5963306 h 5963306"/>
              <a:gd name="connsiteX5" fmla="*/ 0 w 6790736"/>
              <a:gd name="connsiteY5" fmla="*/ 1847504 h 5963306"/>
              <a:gd name="connsiteX6" fmla="*/ 323441 w 6790736"/>
              <a:gd name="connsiteY6" fmla="*/ 245448 h 59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0736" h="5963306">
                <a:moveTo>
                  <a:pt x="441679" y="0"/>
                </a:moveTo>
                <a:lnTo>
                  <a:pt x="6790736" y="0"/>
                </a:lnTo>
                <a:lnTo>
                  <a:pt x="6790736" y="4971746"/>
                </a:lnTo>
                <a:lnTo>
                  <a:pt x="6733839" y="5023457"/>
                </a:lnTo>
                <a:cubicBezTo>
                  <a:pt x="6022385" y="5610601"/>
                  <a:pt x="5110285" y="5963306"/>
                  <a:pt x="4115805" y="5963306"/>
                </a:cubicBezTo>
                <a:cubicBezTo>
                  <a:pt x="1842709" y="5963306"/>
                  <a:pt x="0" y="4120599"/>
                  <a:pt x="0" y="1847504"/>
                </a:cubicBezTo>
                <a:cubicBezTo>
                  <a:pt x="0" y="1279231"/>
                  <a:pt x="115170" y="737856"/>
                  <a:pt x="323441" y="245448"/>
                </a:cubicBezTo>
                <a:close/>
              </a:path>
            </a:pathLst>
          </a:custGeom>
          <a:noFill/>
          <a:ln>
            <a:solidFill>
              <a:schemeClr val="tx1">
                <a:alpha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88027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1" y="1432831"/>
            <a:ext cx="9715500" cy="1028700"/>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3" name="Текст 2"/>
          <p:cNvSpPr>
            <a:spLocks noGrp="1"/>
          </p:cNvSpPr>
          <p:nvPr>
            <p:ph type="body" idx="1"/>
          </p:nvPr>
        </p:nvSpPr>
        <p:spPr>
          <a:xfrm>
            <a:off x="1714501" y="2675617"/>
            <a:ext cx="9715500" cy="3429000"/>
          </a:xfrm>
          <a:prstGeom prst="rect">
            <a:avLst/>
          </a:prstGeom>
        </p:spPr>
        <p:txBody>
          <a:bodyPr vert="horz" lIns="0" tIns="0" rIns="0" bIns="0" rtlCol="0">
            <a:normAutofit/>
          </a:bodyPr>
          <a:lstStyle/>
          <a:p>
            <a:pPr lvl="0"/>
            <a:r>
              <a:rPr lang="en-US" dirty="0" smtClean="0"/>
              <a:t>Write here subtitle</a:t>
            </a:r>
          </a:p>
          <a:p>
            <a:pPr lvl="1"/>
            <a:r>
              <a:rPr lang="en-US" dirty="0" smtClean="0"/>
              <a:t>Write here subtitle</a:t>
            </a:r>
          </a:p>
          <a:p>
            <a:pPr lvl="1"/>
            <a:endParaRPr lang="en-US" dirty="0" smtClean="0"/>
          </a:p>
          <a:p>
            <a:pPr lvl="2"/>
            <a:r>
              <a:rPr lang="en-US" dirty="0" smtClean="0"/>
              <a:t>Write here text</a:t>
            </a:r>
          </a:p>
          <a:p>
            <a:pPr lvl="3"/>
            <a:r>
              <a:rPr lang="en-US" dirty="0" smtClean="0"/>
              <a:t>Write here text</a:t>
            </a:r>
          </a:p>
          <a:p>
            <a:pPr lvl="4"/>
            <a:r>
              <a:rPr lang="en-US" dirty="0" smtClean="0"/>
              <a:t>Write here text </a:t>
            </a:r>
            <a:endParaRPr lang="en-US" dirty="0"/>
          </a:p>
        </p:txBody>
      </p:sp>
      <p:pic>
        <p:nvPicPr>
          <p:cNvPr id="4" name="Picture 3"/>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714501" y="345591"/>
            <a:ext cx="501161" cy="49731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9" r:id="rId1"/>
    <p:sldLayoutId id="2147484033" r:id="rId2"/>
    <p:sldLayoutId id="2147484018" r:id="rId3"/>
    <p:sldLayoutId id="2147484008" r:id="rId4"/>
    <p:sldLayoutId id="2147484011" r:id="rId5"/>
    <p:sldLayoutId id="2147484012" r:id="rId6"/>
    <p:sldLayoutId id="2147484010" r:id="rId7"/>
    <p:sldLayoutId id="2147484046" r:id="rId8"/>
    <p:sldLayoutId id="2147484013" r:id="rId9"/>
    <p:sldLayoutId id="2147484014" r:id="rId10"/>
    <p:sldLayoutId id="2147484017" r:id="rId11"/>
    <p:sldLayoutId id="2147484025" r:id="rId12"/>
    <p:sldLayoutId id="2147484026" r:id="rId13"/>
    <p:sldLayoutId id="2147484027" r:id="rId14"/>
    <p:sldLayoutId id="2147484019" r:id="rId15"/>
    <p:sldLayoutId id="2147484024" r:id="rId16"/>
    <p:sldLayoutId id="2147484042" r:id="rId17"/>
  </p:sldLayoutIdLst>
  <p:timing>
    <p:tnLst>
      <p:par>
        <p:cTn id="1" dur="indefinite" restart="never" nodeType="tmRoot"/>
      </p:par>
    </p:tnLst>
  </p:timing>
  <p:hf hdr="0" ftr="0" dt="0"/>
  <p:txStyles>
    <p:titleStyle>
      <a:lvl1pPr algn="l" defTabSz="914318" rtl="0" eaLnBrk="1" latinLnBrk="0" hangingPunct="1">
        <a:lnSpc>
          <a:spcPct val="75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14" orient="horz" pos="288">
          <p15:clr>
            <a:srgbClr val="F26B43"/>
          </p15:clr>
        </p15:guide>
        <p15:guide id="27" orient="horz" pos="4032">
          <p15:clr>
            <a:srgbClr val="F26B43"/>
          </p15:clr>
        </p15:guide>
        <p15:guide id="29" pos="7200">
          <p15:clr>
            <a:srgbClr val="F26B43"/>
          </p15:clr>
        </p15:guide>
        <p15:guide id="48" pos="10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2910" y="3276443"/>
            <a:ext cx="3448060"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Hospital Management System</a:t>
            </a:r>
            <a:endParaRPr lang="en-US" b="1" dirty="0">
              <a:latin typeface="Open Sans" charset="0"/>
              <a:ea typeface="Open Sans" charset="0"/>
              <a:cs typeface="Open Sans"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996" y="2797267"/>
            <a:ext cx="2847277" cy="1327685"/>
          </a:xfrm>
          <a:prstGeom prst="rect">
            <a:avLst/>
          </a:prstGeom>
        </p:spPr>
      </p:pic>
    </p:spTree>
    <p:extLst>
      <p:ext uri="{BB962C8B-B14F-4D97-AF65-F5344CB8AC3E}">
        <p14:creationId xmlns:p14="http://schemas.microsoft.com/office/powerpoint/2010/main" val="19510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1039" b="11039"/>
          <a:stretch>
            <a:fillRect/>
          </a:stretch>
        </p:blipFill>
        <p:spPr/>
      </p:pic>
      <p:sp>
        <p:nvSpPr>
          <p:cNvPr id="10" name="Rectangle 9"/>
          <p:cNvSpPr/>
          <p:nvPr/>
        </p:nvSpPr>
        <p:spPr>
          <a:xfrm>
            <a:off x="-8165"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28647" y="0"/>
            <a:ext cx="7033846" cy="7033846"/>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79969" y="-2353445"/>
            <a:ext cx="8625290" cy="8625290"/>
          </a:xfrm>
          <a:prstGeom prst="ellipse">
            <a:avLst/>
          </a:prstGeom>
          <a:noFill/>
          <a:ln>
            <a:solidFill>
              <a:schemeClr val="tx1">
                <a:alpha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571931" y="1072224"/>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64275" y="6177783"/>
            <a:ext cx="106878" cy="106878"/>
          </a:xfrm>
          <a:prstGeom prst="ellipse">
            <a:avLst/>
          </a:prstGeom>
          <a:gradFill>
            <a:gsLst>
              <a:gs pos="100000">
                <a:schemeClr val="accent2"/>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1536699" y="3087912"/>
            <a:ext cx="9118602" cy="1783443"/>
          </a:xfrm>
          <a:prstGeom prst="rect">
            <a:avLst/>
          </a:prstGeom>
          <a:effectLst/>
        </p:spPr>
        <p:txBody>
          <a:bodyPr vert="horz" lIns="0" tIns="192024" rIns="0" bIns="0" rtlCol="0" anchor="t" anchorCtr="0">
            <a:noAutofit/>
          </a:bodyPr>
          <a:lstStyle>
            <a:lvl1pPr algn="l" defTabSz="914318" rtl="0" eaLnBrk="1" latinLnBrk="0" hangingPunct="1">
              <a:lnSpc>
                <a:spcPct val="75000"/>
              </a:lnSpc>
              <a:spcBef>
                <a:spcPct val="0"/>
              </a:spcBef>
              <a:buNone/>
              <a:defRPr sz="5400" kern="1200" spc="-151" baseline="0">
                <a:solidFill>
                  <a:schemeClr val="tx1"/>
                </a:solidFill>
                <a:latin typeface="+mj-lt"/>
                <a:ea typeface="+mj-ea"/>
                <a:cs typeface="+mj-cs"/>
              </a:defRPr>
            </a:lvl1pPr>
          </a:lstStyle>
          <a:p>
            <a:pPr algn="ctr"/>
            <a:endParaRPr lang="en-US" spc="300" dirty="0">
              <a:solidFill>
                <a:srgbClr val="FFFFFF"/>
              </a:solidFill>
            </a:endParaRPr>
          </a:p>
        </p:txBody>
      </p:sp>
      <p:sp>
        <p:nvSpPr>
          <p:cNvPr id="6" name="TextBox 5"/>
          <p:cNvSpPr txBox="1"/>
          <p:nvPr/>
        </p:nvSpPr>
        <p:spPr>
          <a:xfrm>
            <a:off x="2079171" y="3612673"/>
            <a:ext cx="8576130" cy="366960"/>
          </a:xfrm>
          <a:prstGeom prst="rect">
            <a:avLst/>
          </a:prstGeom>
          <a:noFill/>
        </p:spPr>
        <p:txBody>
          <a:bodyPr wrap="square" lIns="0" rIns="0" rtlCol="0">
            <a:spAutoFit/>
          </a:bodyPr>
          <a:lstStyle/>
          <a:p>
            <a:pPr algn="ctr">
              <a:lnSpc>
                <a:spcPct val="120000"/>
              </a:lnSpc>
            </a:pPr>
            <a:r>
              <a:rPr lang="en-US" sz="1600" dirty="0" smtClean="0">
                <a:solidFill>
                  <a:schemeClr val="bg1">
                    <a:alpha val="70000"/>
                  </a:schemeClr>
                </a:solidFill>
              </a:rPr>
              <a:t>Get in touch with one of our executives now to request a demo. </a:t>
            </a:r>
          </a:p>
        </p:txBody>
      </p:sp>
    </p:spTree>
    <p:extLst>
      <p:ext uri="{BB962C8B-B14F-4D97-AF65-F5344CB8AC3E}">
        <p14:creationId xmlns:p14="http://schemas.microsoft.com/office/powerpoint/2010/main" val="68511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B9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500" y="1972845"/>
            <a:ext cx="4381500" cy="1703070"/>
          </a:xfrm>
        </p:spPr>
        <p:txBody>
          <a:bodyPr/>
          <a:lstStyle/>
          <a:p>
            <a:pPr>
              <a:lnSpc>
                <a:spcPct val="100000"/>
              </a:lnSpc>
            </a:pPr>
            <a:r>
              <a:rPr lang="en-US" dirty="0" smtClean="0">
                <a:solidFill>
                  <a:schemeClr val="bg1"/>
                </a:solidFill>
              </a:rPr>
              <a:t>Say Hello</a:t>
            </a:r>
            <a:br>
              <a:rPr lang="en-US" dirty="0" smtClean="0">
                <a:solidFill>
                  <a:schemeClr val="bg1"/>
                </a:solidFill>
              </a:rPr>
            </a:br>
            <a:r>
              <a:rPr lang="en-US" dirty="0" smtClean="0">
                <a:solidFill>
                  <a:schemeClr val="bg1"/>
                </a:solidFill>
              </a:rPr>
              <a:t>to </a:t>
            </a:r>
            <a:r>
              <a:rPr lang="en-US" dirty="0" err="1" smtClean="0">
                <a:solidFill>
                  <a:schemeClr val="bg1"/>
                </a:solidFill>
              </a:rPr>
              <a:t>Heale</a:t>
            </a:r>
            <a:endParaRPr lang="en-US" dirty="0">
              <a:solidFill>
                <a:schemeClr val="bg1"/>
              </a:solidFill>
            </a:endParaRPr>
          </a:p>
        </p:txBody>
      </p:sp>
      <p:sp>
        <p:nvSpPr>
          <p:cNvPr id="9" name="TextBox 8"/>
          <p:cNvSpPr txBox="1"/>
          <p:nvPr/>
        </p:nvSpPr>
        <p:spPr>
          <a:xfrm>
            <a:off x="1714500" y="3796243"/>
            <a:ext cx="3633004" cy="954107"/>
          </a:xfrm>
          <a:prstGeom prst="rect">
            <a:avLst/>
          </a:prstGeom>
          <a:noFill/>
        </p:spPr>
        <p:txBody>
          <a:bodyPr wrap="square" lIns="0" rIns="0" rtlCol="0">
            <a:spAutoFit/>
          </a:bodyPr>
          <a:lstStyle/>
          <a:p>
            <a:r>
              <a:rPr lang="en-US" sz="1400" dirty="0" err="1" smtClean="0">
                <a:solidFill>
                  <a:schemeClr val="bg1"/>
                </a:solidFill>
                <a:latin typeface="Open Sans" charset="0"/>
                <a:ea typeface="Open Sans" charset="0"/>
                <a:cs typeface="Open Sans" charset="0"/>
              </a:rPr>
              <a:t>Heale</a:t>
            </a:r>
            <a:r>
              <a:rPr lang="en-US" sz="1400" dirty="0" smtClean="0">
                <a:solidFill>
                  <a:schemeClr val="bg1"/>
                </a:solidFill>
                <a:latin typeface="Open Sans" charset="0"/>
                <a:ea typeface="Open Sans" charset="0"/>
                <a:cs typeface="Open Sans" charset="0"/>
              </a:rPr>
              <a:t> is </a:t>
            </a:r>
            <a:r>
              <a:rPr lang="en-US" sz="1400" dirty="0">
                <a:solidFill>
                  <a:schemeClr val="bg1"/>
                </a:solidFill>
                <a:latin typeface="Open Sans" charset="0"/>
                <a:ea typeface="Open Sans" charset="0"/>
                <a:cs typeface="Open Sans" charset="0"/>
              </a:rPr>
              <a:t>a customizable, comprehensive</a:t>
            </a:r>
            <a:r>
              <a:rPr lang="en-US" sz="1400" dirty="0" smtClean="0">
                <a:solidFill>
                  <a:schemeClr val="bg1"/>
                </a:solidFill>
                <a:latin typeface="Open Sans" charset="0"/>
                <a:ea typeface="Open Sans" charset="0"/>
                <a:cs typeface="Open Sans" charset="0"/>
              </a:rPr>
              <a:t>,</a:t>
            </a:r>
          </a:p>
          <a:p>
            <a:r>
              <a:rPr lang="en-US" sz="1400" dirty="0" smtClean="0">
                <a:solidFill>
                  <a:schemeClr val="bg1"/>
                </a:solidFill>
                <a:latin typeface="Open Sans" charset="0"/>
                <a:ea typeface="Open Sans" charset="0"/>
                <a:cs typeface="Open Sans" charset="0"/>
              </a:rPr>
              <a:t>and </a:t>
            </a:r>
            <a:r>
              <a:rPr lang="en-US" sz="1400" dirty="0">
                <a:solidFill>
                  <a:schemeClr val="bg1"/>
                </a:solidFill>
                <a:latin typeface="Open Sans" charset="0"/>
                <a:ea typeface="Open Sans" charset="0"/>
                <a:cs typeface="Open Sans" charset="0"/>
              </a:rPr>
              <a:t>integrated Hospital Management System designed </a:t>
            </a:r>
            <a:r>
              <a:rPr lang="en-US" sz="1400" dirty="0" smtClean="0">
                <a:solidFill>
                  <a:schemeClr val="bg1"/>
                </a:solidFill>
                <a:latin typeface="Open Sans" charset="0"/>
                <a:ea typeface="Open Sans" charset="0"/>
                <a:cs typeface="Open Sans" charset="0"/>
              </a:rPr>
              <a:t>to </a:t>
            </a:r>
            <a:r>
              <a:rPr lang="en-US" sz="1400" dirty="0">
                <a:solidFill>
                  <a:schemeClr val="bg1"/>
                </a:solidFill>
                <a:latin typeface="Open Sans" charset="0"/>
                <a:ea typeface="Open Sans" charset="0"/>
                <a:cs typeface="Open Sans" charset="0"/>
              </a:rPr>
              <a:t>manage all hospital operations</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60961" y="1206186"/>
            <a:ext cx="7724793" cy="5140614"/>
          </a:xfrm>
          <a:prstGeom prst="rect">
            <a:avLst/>
          </a:prstGeom>
          <a:noFill/>
        </p:spPr>
      </p:pic>
    </p:spTree>
    <p:extLst>
      <p:ext uri="{BB962C8B-B14F-4D97-AF65-F5344CB8AC3E}">
        <p14:creationId xmlns:p14="http://schemas.microsoft.com/office/powerpoint/2010/main" val="1684605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564" y="873415"/>
            <a:ext cx="7041636" cy="1703070"/>
          </a:xfrm>
        </p:spPr>
        <p:txBody>
          <a:bodyPr/>
          <a:lstStyle/>
          <a:p>
            <a:r>
              <a:rPr lang="en-US" dirty="0" smtClean="0"/>
              <a:t>What is </a:t>
            </a:r>
            <a:r>
              <a:rPr lang="en-US" dirty="0" err="1" smtClean="0"/>
              <a:t>heale</a:t>
            </a:r>
            <a:r>
              <a:rPr lang="en-US" dirty="0" smtClean="0"/>
              <a:t>?</a:t>
            </a:r>
            <a:endParaRPr lang="en-US" dirty="0">
              <a:solidFill>
                <a:srgbClr val="C00000"/>
              </a:solidFill>
            </a:endParaRPr>
          </a:p>
        </p:txBody>
      </p:sp>
      <p:sp>
        <p:nvSpPr>
          <p:cNvPr id="6" name="TextBox 5"/>
          <p:cNvSpPr txBox="1"/>
          <p:nvPr/>
        </p:nvSpPr>
        <p:spPr>
          <a:xfrm>
            <a:off x="1035564" y="2419357"/>
            <a:ext cx="5987500" cy="1126462"/>
          </a:xfrm>
          <a:prstGeom prst="rect">
            <a:avLst/>
          </a:prstGeom>
          <a:noFill/>
        </p:spPr>
        <p:txBody>
          <a:bodyPr wrap="square" lIns="0" rIns="0" rtlCol="0">
            <a:spAutoFit/>
          </a:bodyPr>
          <a:lstStyle/>
          <a:p>
            <a:pPr>
              <a:lnSpc>
                <a:spcPct val="120000"/>
              </a:lnSpc>
            </a:pPr>
            <a:r>
              <a:rPr lang="en-US" sz="1400" b="1" dirty="0" err="1" smtClean="0"/>
              <a:t>heale</a:t>
            </a:r>
            <a:r>
              <a:rPr lang="en-US" sz="1400" dirty="0" smtClean="0"/>
              <a:t> is </a:t>
            </a:r>
            <a:r>
              <a:rPr lang="en-US" sz="1400" dirty="0"/>
              <a:t>an integrated information system for managing all aspects of a hospital’s operations such as medical, financial, administrative, legal, and compliance. It includes electronic health records, business intelligence, and revenue cycle </a:t>
            </a:r>
            <a:r>
              <a:rPr lang="en-US" sz="1400" dirty="0" smtClean="0"/>
              <a:t>management</a:t>
            </a:r>
            <a:endParaRPr lang="en-US" sz="1400" dirty="0" smtClean="0">
              <a:solidFill>
                <a:schemeClr val="tx1">
                  <a:alpha val="70000"/>
                </a:schemeClr>
              </a:solidFill>
            </a:endParaRPr>
          </a:p>
        </p:txBody>
      </p:sp>
      <p:sp>
        <p:nvSpPr>
          <p:cNvPr id="7" name="TextBox 6"/>
          <p:cNvSpPr txBox="1"/>
          <p:nvPr/>
        </p:nvSpPr>
        <p:spPr>
          <a:xfrm>
            <a:off x="1035565" y="3886522"/>
            <a:ext cx="5987500" cy="1384995"/>
          </a:xfrm>
          <a:prstGeom prst="rect">
            <a:avLst/>
          </a:prstGeom>
          <a:noFill/>
        </p:spPr>
        <p:txBody>
          <a:bodyPr wrap="square" lIns="0" rIns="0" rtlCol="0">
            <a:spAutoFit/>
          </a:bodyPr>
          <a:lstStyle/>
          <a:p>
            <a:pPr>
              <a:lnSpc>
                <a:spcPct val="120000"/>
              </a:lnSpc>
            </a:pPr>
            <a:r>
              <a:rPr lang="en-US" sz="1400" b="1" dirty="0" err="1" smtClean="0"/>
              <a:t>heale</a:t>
            </a:r>
            <a:r>
              <a:rPr lang="en-US" sz="1400" dirty="0" smtClean="0"/>
              <a:t> allows </a:t>
            </a:r>
            <a:r>
              <a:rPr lang="en-US" sz="1400" dirty="0"/>
              <a:t>easy access to patient data to generate various records, including classification based on demographic, gender, age, and so on. It is especially beneficial at the ambulatory point, hence enhancing continuity of care. Internet-based access improves the ability to access such data remotely.</a:t>
            </a:r>
            <a:endParaRPr lang="en-US" sz="1400" dirty="0" smtClean="0">
              <a:solidFill>
                <a:schemeClr val="tx1">
                  <a:alpha val="70000"/>
                </a:schemeClr>
              </a:solidFill>
            </a:endParaRPr>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914" r="16914"/>
          <a:stretch>
            <a:fillRect/>
          </a:stretch>
        </p:blipFill>
        <p:spPr>
          <a:xfrm>
            <a:off x="7589838" y="1725613"/>
            <a:ext cx="3919537" cy="3919537"/>
          </a:xfrm>
        </p:spPr>
      </p:pic>
    </p:spTree>
    <p:extLst>
      <p:ext uri="{BB962C8B-B14F-4D97-AF65-F5344CB8AC3E}">
        <p14:creationId xmlns:p14="http://schemas.microsoft.com/office/powerpoint/2010/main" val="698949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36" y="712313"/>
            <a:ext cx="9715500" cy="1028700"/>
          </a:xfrm>
        </p:spPr>
        <p:txBody>
          <a:bodyPr/>
          <a:lstStyle/>
          <a:p>
            <a:r>
              <a:rPr lang="en-US" dirty="0" smtClean="0"/>
              <a:t>Benefits</a:t>
            </a:r>
            <a:endParaRPr lang="en-US" dirty="0"/>
          </a:p>
        </p:txBody>
      </p:sp>
      <p:sp>
        <p:nvSpPr>
          <p:cNvPr id="26" name="TextBox 25"/>
          <p:cNvSpPr txBox="1"/>
          <p:nvPr/>
        </p:nvSpPr>
        <p:spPr>
          <a:xfrm>
            <a:off x="1556436" y="2235781"/>
            <a:ext cx="2283254" cy="369332"/>
          </a:xfrm>
          <a:prstGeom prst="rect">
            <a:avLst/>
          </a:prstGeom>
          <a:noFill/>
        </p:spPr>
        <p:txBody>
          <a:bodyPr wrap="none" lIns="0" rIns="0" rtlCol="0">
            <a:spAutoFit/>
          </a:bodyPr>
          <a:lstStyle/>
          <a:p>
            <a:r>
              <a:rPr lang="en-US" b="1" dirty="0">
                <a:latin typeface="Open Sans" charset="0"/>
                <a:ea typeface="Open Sans" charset="0"/>
                <a:cs typeface="Open Sans" charset="0"/>
              </a:rPr>
              <a:t>Improved Processes</a:t>
            </a:r>
          </a:p>
        </p:txBody>
      </p:sp>
      <p:sp>
        <p:nvSpPr>
          <p:cNvPr id="27" name="TextBox 26"/>
          <p:cNvSpPr txBox="1"/>
          <p:nvPr/>
        </p:nvSpPr>
        <p:spPr>
          <a:xfrm>
            <a:off x="1556436" y="2915216"/>
            <a:ext cx="2599384" cy="1752531"/>
          </a:xfrm>
          <a:prstGeom prst="rect">
            <a:avLst/>
          </a:prstGeom>
          <a:noFill/>
        </p:spPr>
        <p:txBody>
          <a:bodyPr wrap="square" lIns="0" rIns="0" rtlCol="0">
            <a:spAutoFit/>
          </a:bodyPr>
          <a:lstStyle/>
          <a:p>
            <a:pPr algn="just">
              <a:lnSpc>
                <a:spcPct val="130000"/>
              </a:lnSpc>
            </a:pPr>
            <a:r>
              <a:rPr lang="en-US" sz="1200" dirty="0">
                <a:solidFill>
                  <a:schemeClr val="tx1">
                    <a:alpha val="70000"/>
                  </a:schemeClr>
                </a:solidFill>
              </a:rPr>
              <a:t>Automation is one of the main benefits here. It helps to optimize the user experience. Medical specialists, patients, and hospital authorities can interact online, make the appointments and exchange information.</a:t>
            </a:r>
          </a:p>
        </p:txBody>
      </p:sp>
      <p:sp>
        <p:nvSpPr>
          <p:cNvPr id="28" name="TextBox 27"/>
          <p:cNvSpPr txBox="1"/>
          <p:nvPr/>
        </p:nvSpPr>
        <p:spPr>
          <a:xfrm>
            <a:off x="4689194" y="2221793"/>
            <a:ext cx="2637325" cy="369332"/>
          </a:xfrm>
          <a:prstGeom prst="rect">
            <a:avLst/>
          </a:prstGeom>
          <a:noFill/>
        </p:spPr>
        <p:txBody>
          <a:bodyPr wrap="none" lIns="0" rIns="0" rtlCol="0">
            <a:spAutoFit/>
          </a:bodyPr>
          <a:lstStyle/>
          <a:p>
            <a:r>
              <a:rPr lang="en-US" b="1" dirty="0">
                <a:latin typeface="Open Sans" charset="0"/>
                <a:ea typeface="Open Sans" charset="0"/>
                <a:cs typeface="Open Sans" charset="0"/>
              </a:rPr>
              <a:t>Digital medical records</a:t>
            </a:r>
          </a:p>
        </p:txBody>
      </p:sp>
      <p:sp>
        <p:nvSpPr>
          <p:cNvPr id="29" name="TextBox 28"/>
          <p:cNvSpPr txBox="1"/>
          <p:nvPr/>
        </p:nvSpPr>
        <p:spPr>
          <a:xfrm>
            <a:off x="4689194" y="2915216"/>
            <a:ext cx="2599384" cy="2232662"/>
          </a:xfrm>
          <a:prstGeom prst="rect">
            <a:avLst/>
          </a:prstGeom>
          <a:noFill/>
        </p:spPr>
        <p:txBody>
          <a:bodyPr wrap="square" lIns="0" rIns="0" rtlCol="0">
            <a:spAutoFit/>
          </a:bodyPr>
          <a:lstStyle/>
          <a:p>
            <a:pPr algn="just">
              <a:lnSpc>
                <a:spcPct val="130000"/>
              </a:lnSpc>
            </a:pPr>
            <a:r>
              <a:rPr lang="en-US" sz="1200" dirty="0">
                <a:solidFill>
                  <a:schemeClr val="tx1">
                    <a:alpha val="70000"/>
                  </a:schemeClr>
                </a:solidFill>
              </a:rPr>
              <a:t>The hospital database includes all the necessary patient data. The disease history, test results, prescribed treatment can be accessed by doctors without much delay in order to make an accurate diagnosis and monitor the patient’s health. It enables lower risks of mistakes.</a:t>
            </a:r>
          </a:p>
        </p:txBody>
      </p:sp>
      <p:sp>
        <p:nvSpPr>
          <p:cNvPr id="30" name="TextBox 29"/>
          <p:cNvSpPr txBox="1"/>
          <p:nvPr/>
        </p:nvSpPr>
        <p:spPr>
          <a:xfrm>
            <a:off x="7821952" y="2221793"/>
            <a:ext cx="1890133" cy="369332"/>
          </a:xfrm>
          <a:prstGeom prst="rect">
            <a:avLst/>
          </a:prstGeom>
          <a:noFill/>
        </p:spPr>
        <p:txBody>
          <a:bodyPr wrap="none" lIns="0" rIns="0" rtlCol="0">
            <a:spAutoFit/>
          </a:bodyPr>
          <a:lstStyle/>
          <a:p>
            <a:r>
              <a:rPr lang="en-US" b="1" dirty="0">
                <a:latin typeface="Open Sans" charset="0"/>
                <a:ea typeface="Open Sans" charset="0"/>
                <a:cs typeface="Open Sans" charset="0"/>
              </a:rPr>
              <a:t>Staff interaction</a:t>
            </a:r>
          </a:p>
        </p:txBody>
      </p:sp>
      <p:sp>
        <p:nvSpPr>
          <p:cNvPr id="31" name="TextBox 30"/>
          <p:cNvSpPr txBox="1"/>
          <p:nvPr/>
        </p:nvSpPr>
        <p:spPr>
          <a:xfrm>
            <a:off x="7821952" y="2915216"/>
            <a:ext cx="2599384" cy="2232662"/>
          </a:xfrm>
          <a:prstGeom prst="rect">
            <a:avLst/>
          </a:prstGeom>
          <a:noFill/>
        </p:spPr>
        <p:txBody>
          <a:bodyPr wrap="square" lIns="0" rIns="0" rtlCol="0">
            <a:spAutoFit/>
          </a:bodyPr>
          <a:lstStyle/>
          <a:p>
            <a:pPr algn="just">
              <a:lnSpc>
                <a:spcPct val="130000"/>
              </a:lnSpc>
            </a:pPr>
            <a:r>
              <a:rPr lang="en-US" sz="1200" dirty="0">
                <a:solidFill>
                  <a:schemeClr val="tx1">
                    <a:alpha val="70000"/>
                  </a:schemeClr>
                </a:solidFill>
              </a:rPr>
              <a:t>It is vital to engage all of your employees for improved coordination and teamwork. They do not need to make special requests and wait for a long time for an answer. Each specialist will be in charge of certain process stage and can share outcomes with colleagues just in one click.</a:t>
            </a:r>
          </a:p>
        </p:txBody>
      </p:sp>
    </p:spTree>
    <p:extLst>
      <p:ext uri="{BB962C8B-B14F-4D97-AF65-F5344CB8AC3E}">
        <p14:creationId xmlns:p14="http://schemas.microsoft.com/office/powerpoint/2010/main" val="928645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28282" y="2276293"/>
            <a:ext cx="2426946" cy="369332"/>
          </a:xfrm>
          <a:prstGeom prst="rect">
            <a:avLst/>
          </a:prstGeom>
          <a:noFill/>
        </p:spPr>
        <p:txBody>
          <a:bodyPr wrap="none" lIns="0" rIns="0" rtlCol="0">
            <a:spAutoFit/>
          </a:bodyPr>
          <a:lstStyle/>
          <a:p>
            <a:r>
              <a:rPr lang="en-US" b="1" dirty="0">
                <a:latin typeface="Open Sans" charset="0"/>
                <a:ea typeface="Open Sans" charset="0"/>
                <a:cs typeface="Open Sans" charset="0"/>
              </a:rPr>
              <a:t>Facility management</a:t>
            </a:r>
          </a:p>
        </p:txBody>
      </p:sp>
      <p:sp>
        <p:nvSpPr>
          <p:cNvPr id="27" name="TextBox 26"/>
          <p:cNvSpPr txBox="1"/>
          <p:nvPr/>
        </p:nvSpPr>
        <p:spPr>
          <a:xfrm>
            <a:off x="1556436" y="3180905"/>
            <a:ext cx="2599384" cy="1992597"/>
          </a:xfrm>
          <a:prstGeom prst="rect">
            <a:avLst/>
          </a:prstGeom>
          <a:noFill/>
        </p:spPr>
        <p:txBody>
          <a:bodyPr wrap="square" lIns="0" rIns="0" rtlCol="0">
            <a:spAutoFit/>
          </a:bodyPr>
          <a:lstStyle/>
          <a:p>
            <a:pPr algn="just">
              <a:lnSpc>
                <a:spcPct val="130000"/>
              </a:lnSpc>
            </a:pPr>
            <a:r>
              <a:rPr lang="en-US" sz="1200" dirty="0">
                <a:solidFill>
                  <a:schemeClr val="tx1">
                    <a:alpha val="70000"/>
                  </a:schemeClr>
                </a:solidFill>
              </a:rPr>
              <a:t>Hospitals authorities are able to manage their available resources, analyze staff work, reduce the equipment downtime, optimize the supply chain, etc. Another fact to mention is that hospital staff deal with the digital data instead of endless paperwork.</a:t>
            </a:r>
          </a:p>
        </p:txBody>
      </p:sp>
      <p:sp>
        <p:nvSpPr>
          <p:cNvPr id="28" name="TextBox 27"/>
          <p:cNvSpPr txBox="1"/>
          <p:nvPr/>
        </p:nvSpPr>
        <p:spPr>
          <a:xfrm>
            <a:off x="4759483" y="2276293"/>
            <a:ext cx="2856744" cy="646331"/>
          </a:xfrm>
          <a:prstGeom prst="rect">
            <a:avLst/>
          </a:prstGeom>
          <a:noFill/>
        </p:spPr>
        <p:txBody>
          <a:bodyPr wrap="none" lIns="0" rIns="0" rtlCol="0">
            <a:spAutoFit/>
          </a:bodyPr>
          <a:lstStyle/>
          <a:p>
            <a:r>
              <a:rPr lang="en-US" b="1" dirty="0">
                <a:latin typeface="Open Sans" charset="0"/>
                <a:ea typeface="Open Sans" charset="0"/>
                <a:cs typeface="Open Sans" charset="0"/>
              </a:rPr>
              <a:t>Financial control and </a:t>
            </a:r>
            <a:r>
              <a:rPr lang="en-US" b="1" dirty="0" smtClean="0">
                <a:latin typeface="Open Sans" charset="0"/>
                <a:ea typeface="Open Sans" charset="0"/>
                <a:cs typeface="Open Sans" charset="0"/>
              </a:rPr>
              <a:t>tax</a:t>
            </a:r>
          </a:p>
          <a:p>
            <a:r>
              <a:rPr lang="en-US" b="1" dirty="0" smtClean="0">
                <a:latin typeface="Open Sans" charset="0"/>
                <a:ea typeface="Open Sans" charset="0"/>
                <a:cs typeface="Open Sans" charset="0"/>
              </a:rPr>
              <a:t>planning</a:t>
            </a:r>
            <a:endParaRPr lang="en-US" b="1" dirty="0">
              <a:latin typeface="Open Sans" charset="0"/>
              <a:ea typeface="Open Sans" charset="0"/>
              <a:cs typeface="Open Sans" charset="0"/>
            </a:endParaRPr>
          </a:p>
        </p:txBody>
      </p:sp>
      <p:sp>
        <p:nvSpPr>
          <p:cNvPr id="29" name="TextBox 28"/>
          <p:cNvSpPr txBox="1"/>
          <p:nvPr/>
        </p:nvSpPr>
        <p:spPr>
          <a:xfrm>
            <a:off x="4746028" y="3180905"/>
            <a:ext cx="2599384" cy="1992597"/>
          </a:xfrm>
          <a:prstGeom prst="rect">
            <a:avLst/>
          </a:prstGeom>
          <a:noFill/>
        </p:spPr>
        <p:txBody>
          <a:bodyPr wrap="square" lIns="0" rIns="0" rtlCol="0">
            <a:spAutoFit/>
          </a:bodyPr>
          <a:lstStyle/>
          <a:p>
            <a:pPr algn="just">
              <a:lnSpc>
                <a:spcPct val="130000"/>
              </a:lnSpc>
            </a:pPr>
            <a:r>
              <a:rPr lang="en-US" sz="1200" dirty="0">
                <a:solidFill>
                  <a:schemeClr val="tx1">
                    <a:alpha val="70000"/>
                  </a:schemeClr>
                </a:solidFill>
              </a:rPr>
              <a:t>The management has the ability to monitor different financial operations including expenses, profits, and losses, paying bills and taxes, in and outpatient billing. The financial awareness helps to analyze business prospects quite clear and move in the right direction</a:t>
            </a:r>
          </a:p>
        </p:txBody>
      </p:sp>
      <p:sp>
        <p:nvSpPr>
          <p:cNvPr id="30" name="TextBox 29"/>
          <p:cNvSpPr txBox="1"/>
          <p:nvPr/>
        </p:nvSpPr>
        <p:spPr>
          <a:xfrm>
            <a:off x="8167569" y="2276293"/>
            <a:ext cx="2202526" cy="369332"/>
          </a:xfrm>
          <a:prstGeom prst="rect">
            <a:avLst/>
          </a:prstGeom>
          <a:noFill/>
        </p:spPr>
        <p:txBody>
          <a:bodyPr wrap="none" lIns="0" rIns="0" rtlCol="0">
            <a:spAutoFit/>
          </a:bodyPr>
          <a:lstStyle/>
          <a:p>
            <a:r>
              <a:rPr lang="en-US" b="1" dirty="0">
                <a:latin typeface="Open Sans" charset="0"/>
                <a:ea typeface="Open Sans" charset="0"/>
                <a:cs typeface="Open Sans" charset="0"/>
              </a:rPr>
              <a:t>Patient self-service</a:t>
            </a:r>
          </a:p>
        </p:txBody>
      </p:sp>
      <p:sp>
        <p:nvSpPr>
          <p:cNvPr id="31" name="TextBox 30"/>
          <p:cNvSpPr txBox="1"/>
          <p:nvPr/>
        </p:nvSpPr>
        <p:spPr>
          <a:xfrm>
            <a:off x="8167569" y="3180905"/>
            <a:ext cx="2599384" cy="2232662"/>
          </a:xfrm>
          <a:prstGeom prst="rect">
            <a:avLst/>
          </a:prstGeom>
          <a:noFill/>
        </p:spPr>
        <p:txBody>
          <a:bodyPr wrap="square" lIns="0" rIns="0" rtlCol="0">
            <a:spAutoFit/>
          </a:bodyPr>
          <a:lstStyle/>
          <a:p>
            <a:pPr algn="just">
              <a:lnSpc>
                <a:spcPct val="130000"/>
              </a:lnSpc>
            </a:pPr>
            <a:r>
              <a:rPr lang="en-US" sz="1200" dirty="0">
                <a:solidFill>
                  <a:schemeClr val="tx1">
                    <a:alpha val="70000"/>
                  </a:schemeClr>
                </a:solidFill>
              </a:rPr>
              <a:t>It is vital to engage all of your employees for improved coordination and teamwork. They do not need to make special requests and wait for a long time for an answer. Each specialist will be in charge of certain process stage and can share outcomes with colleagues just in one click.</a:t>
            </a:r>
          </a:p>
        </p:txBody>
      </p:sp>
      <p:sp>
        <p:nvSpPr>
          <p:cNvPr id="11" name="Title 1"/>
          <p:cNvSpPr txBox="1">
            <a:spLocks/>
          </p:cNvSpPr>
          <p:nvPr/>
        </p:nvSpPr>
        <p:spPr>
          <a:xfrm>
            <a:off x="1556436" y="712313"/>
            <a:ext cx="9715500" cy="1028700"/>
          </a:xfrm>
          <a:prstGeom prst="rect">
            <a:avLst/>
          </a:prstGeom>
          <a:effectLst/>
        </p:spPr>
        <p:txBody>
          <a:bodyPr vert="horz" lIns="0" tIns="192024" rIns="0" bIns="0" rtlCol="0" anchor="t" anchorCtr="0">
            <a:noAutofit/>
          </a:bodyPr>
          <a:lstStyle>
            <a:lvl1pPr algn="l" defTabSz="914318" rtl="0" eaLnBrk="1" latinLnBrk="0" hangingPunct="1">
              <a:lnSpc>
                <a:spcPct val="75000"/>
              </a:lnSpc>
              <a:spcBef>
                <a:spcPct val="0"/>
              </a:spcBef>
              <a:buNone/>
              <a:defRPr sz="4000" kern="1200" spc="-151" baseline="0">
                <a:solidFill>
                  <a:schemeClr val="tx1"/>
                </a:solidFill>
                <a:latin typeface="+mj-lt"/>
                <a:ea typeface="+mj-ea"/>
                <a:cs typeface="+mj-cs"/>
              </a:defRPr>
            </a:lvl1pPr>
          </a:lstStyle>
          <a:p>
            <a:r>
              <a:rPr lang="en-US" smtClean="0"/>
              <a:t>Benefits</a:t>
            </a:r>
            <a:endParaRPr lang="en-US" dirty="0"/>
          </a:p>
        </p:txBody>
      </p:sp>
    </p:spTree>
    <p:extLst>
      <p:ext uri="{BB962C8B-B14F-4D97-AF65-F5344CB8AC3E}">
        <p14:creationId xmlns:p14="http://schemas.microsoft.com/office/powerpoint/2010/main" val="1000249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677" y="706996"/>
            <a:ext cx="9715500" cy="1028700"/>
          </a:xfrm>
        </p:spPr>
        <p:txBody>
          <a:bodyPr/>
          <a:lstStyle/>
          <a:p>
            <a:r>
              <a:rPr lang="en-US" dirty="0" smtClean="0"/>
              <a:t>Benefits</a:t>
            </a:r>
            <a:endParaRPr lang="en-US" dirty="0"/>
          </a:p>
        </p:txBody>
      </p:sp>
      <p:sp>
        <p:nvSpPr>
          <p:cNvPr id="26" name="TextBox 25"/>
          <p:cNvSpPr txBox="1"/>
          <p:nvPr/>
        </p:nvSpPr>
        <p:spPr>
          <a:xfrm>
            <a:off x="993677" y="2686527"/>
            <a:ext cx="3790781" cy="707886"/>
          </a:xfrm>
          <a:prstGeom prst="rect">
            <a:avLst/>
          </a:prstGeom>
          <a:noFill/>
        </p:spPr>
        <p:txBody>
          <a:bodyPr wrap="none" lIns="0" rIns="0" rtlCol="0">
            <a:spAutoFit/>
          </a:bodyPr>
          <a:lstStyle/>
          <a:p>
            <a:r>
              <a:rPr lang="en-US" sz="2000" b="1" dirty="0" smtClean="0">
                <a:latin typeface="Open Sans" charset="0"/>
                <a:ea typeface="Open Sans" charset="0"/>
                <a:cs typeface="Open Sans" charset="0"/>
              </a:rPr>
              <a:t>And above all</a:t>
            </a:r>
          </a:p>
          <a:p>
            <a:r>
              <a:rPr lang="en-US" sz="2000" b="1" dirty="0" smtClean="0">
                <a:latin typeface="Open Sans" charset="0"/>
                <a:ea typeface="Open Sans" charset="0"/>
                <a:cs typeface="Open Sans" charset="0"/>
              </a:rPr>
              <a:t>a better </a:t>
            </a:r>
            <a:r>
              <a:rPr lang="en-US" sz="2000" b="1" dirty="0">
                <a:latin typeface="Open Sans" charset="0"/>
                <a:ea typeface="Open Sans" charset="0"/>
                <a:cs typeface="Open Sans" charset="0"/>
              </a:rPr>
              <a:t>customer experience</a:t>
            </a:r>
          </a:p>
        </p:txBody>
      </p:sp>
      <p:sp>
        <p:nvSpPr>
          <p:cNvPr id="9" name="TextBox 8"/>
          <p:cNvSpPr txBox="1"/>
          <p:nvPr/>
        </p:nvSpPr>
        <p:spPr>
          <a:xfrm>
            <a:off x="993677" y="3394413"/>
            <a:ext cx="4203356" cy="1532727"/>
          </a:xfrm>
          <a:prstGeom prst="rect">
            <a:avLst/>
          </a:prstGeom>
          <a:noFill/>
        </p:spPr>
        <p:txBody>
          <a:bodyPr wrap="square" lIns="0" rIns="0" rtlCol="0">
            <a:spAutoFit/>
          </a:bodyPr>
          <a:lstStyle/>
          <a:p>
            <a:pPr algn="just">
              <a:lnSpc>
                <a:spcPct val="130000"/>
              </a:lnSpc>
            </a:pPr>
            <a:endParaRPr lang="en-US" sz="1200" dirty="0">
              <a:solidFill>
                <a:schemeClr val="tx1">
                  <a:alpha val="70000"/>
                </a:schemeClr>
              </a:solidFill>
            </a:endParaRPr>
          </a:p>
          <a:p>
            <a:pPr algn="just">
              <a:lnSpc>
                <a:spcPct val="130000"/>
              </a:lnSpc>
            </a:pPr>
            <a:r>
              <a:rPr lang="en-US" sz="1200" dirty="0">
                <a:solidFill>
                  <a:schemeClr val="tx1">
                    <a:alpha val="70000"/>
                  </a:schemeClr>
                </a:solidFill>
              </a:rPr>
              <a:t>Since the clinic management system is patient-oriented, the treatment process can be less stressful. Doctors have more time for the examination and interaction with patients. In addition, all the requested information can be received online.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062" y="0"/>
            <a:ext cx="10287000" cy="6858000"/>
          </a:xfrm>
          <a:prstGeom prst="rect">
            <a:avLst/>
          </a:prstGeom>
        </p:spPr>
      </p:pic>
    </p:spTree>
    <p:extLst>
      <p:ext uri="{BB962C8B-B14F-4D97-AF65-F5344CB8AC3E}">
        <p14:creationId xmlns:p14="http://schemas.microsoft.com/office/powerpoint/2010/main" val="181971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1" y="748249"/>
            <a:ext cx="9715500" cy="1028700"/>
          </a:xfrm>
        </p:spPr>
        <p:txBody>
          <a:bodyPr/>
          <a:lstStyle/>
          <a:p>
            <a:r>
              <a:rPr lang="en-US" dirty="0" smtClean="0"/>
              <a:t>Features</a:t>
            </a:r>
            <a:endParaRPr lang="en-US" dirty="0">
              <a:solidFill>
                <a:schemeClr val="accent1"/>
              </a:solidFill>
            </a:endParaRPr>
          </a:p>
        </p:txBody>
      </p:sp>
      <p:sp>
        <p:nvSpPr>
          <p:cNvPr id="5" name="TextBox 4"/>
          <p:cNvSpPr txBox="1"/>
          <p:nvPr/>
        </p:nvSpPr>
        <p:spPr>
          <a:xfrm>
            <a:off x="1719653" y="2443068"/>
            <a:ext cx="2013565"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Web Based Portal</a:t>
            </a:r>
            <a:endParaRPr lang="en-US" b="1" dirty="0">
              <a:latin typeface="Open Sans" charset="0"/>
              <a:ea typeface="Open Sans" charset="0"/>
              <a:cs typeface="Open Sans" charset="0"/>
            </a:endParaRPr>
          </a:p>
        </p:txBody>
      </p:sp>
      <p:sp>
        <p:nvSpPr>
          <p:cNvPr id="6" name="TextBox 5"/>
          <p:cNvSpPr txBox="1"/>
          <p:nvPr/>
        </p:nvSpPr>
        <p:spPr>
          <a:xfrm>
            <a:off x="1719653" y="2922768"/>
            <a:ext cx="2599384" cy="692497"/>
          </a:xfrm>
          <a:prstGeom prst="rect">
            <a:avLst/>
          </a:prstGeom>
          <a:noFill/>
        </p:spPr>
        <p:txBody>
          <a:bodyPr wrap="square" lIns="0" rIns="0" rtlCol="0">
            <a:spAutoFit/>
          </a:bodyPr>
          <a:lstStyle/>
          <a:p>
            <a:pPr>
              <a:lnSpc>
                <a:spcPct val="130000"/>
              </a:lnSpc>
            </a:pPr>
            <a:r>
              <a:rPr lang="en-US" sz="1000" dirty="0">
                <a:solidFill>
                  <a:schemeClr val="tx1">
                    <a:alpha val="70000"/>
                  </a:schemeClr>
                </a:solidFill>
              </a:rPr>
              <a:t>All your data safe and secure on the cloud and easily accessible from anywhere on earth!</a:t>
            </a:r>
          </a:p>
        </p:txBody>
      </p:sp>
      <p:sp>
        <p:nvSpPr>
          <p:cNvPr id="10" name="TextBox 9"/>
          <p:cNvSpPr txBox="1"/>
          <p:nvPr/>
        </p:nvSpPr>
        <p:spPr>
          <a:xfrm>
            <a:off x="4733131" y="2443068"/>
            <a:ext cx="1057982"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Analytics</a:t>
            </a:r>
            <a:endParaRPr lang="en-US" b="1" dirty="0">
              <a:latin typeface="Open Sans" charset="0"/>
              <a:ea typeface="Open Sans" charset="0"/>
              <a:cs typeface="Open Sans" charset="0"/>
            </a:endParaRPr>
          </a:p>
        </p:txBody>
      </p:sp>
      <p:sp>
        <p:nvSpPr>
          <p:cNvPr id="11" name="TextBox 10"/>
          <p:cNvSpPr txBox="1"/>
          <p:nvPr/>
        </p:nvSpPr>
        <p:spPr>
          <a:xfrm>
            <a:off x="8274785" y="2885961"/>
            <a:ext cx="2599384" cy="492443"/>
          </a:xfrm>
          <a:prstGeom prst="rect">
            <a:avLst/>
          </a:prstGeom>
          <a:noFill/>
        </p:spPr>
        <p:txBody>
          <a:bodyPr wrap="square" lIns="0" rIns="0" rtlCol="0">
            <a:spAutoFit/>
          </a:bodyPr>
          <a:lstStyle/>
          <a:p>
            <a:pPr>
              <a:lnSpc>
                <a:spcPct val="130000"/>
              </a:lnSpc>
            </a:pPr>
            <a:r>
              <a:rPr lang="en-US" sz="1000" dirty="0">
                <a:solidFill>
                  <a:schemeClr val="tx1">
                    <a:alpha val="70000"/>
                  </a:schemeClr>
                </a:solidFill>
              </a:rPr>
              <a:t>Access from Laptop, Desktop, </a:t>
            </a:r>
            <a:r>
              <a:rPr lang="en-US" sz="1000" dirty="0" smtClean="0">
                <a:solidFill>
                  <a:schemeClr val="tx1">
                    <a:alpha val="70000"/>
                  </a:schemeClr>
                </a:solidFill>
              </a:rPr>
              <a:t>Tablet </a:t>
            </a:r>
            <a:r>
              <a:rPr lang="en-US" sz="1000" dirty="0">
                <a:solidFill>
                  <a:schemeClr val="tx1">
                    <a:alpha val="70000"/>
                  </a:schemeClr>
                </a:solidFill>
              </a:rPr>
              <a:t>or even from your mobile!</a:t>
            </a:r>
          </a:p>
        </p:txBody>
      </p:sp>
      <p:sp>
        <p:nvSpPr>
          <p:cNvPr id="13" name="TextBox 12"/>
          <p:cNvSpPr txBox="1"/>
          <p:nvPr/>
        </p:nvSpPr>
        <p:spPr>
          <a:xfrm>
            <a:off x="8274785" y="2459575"/>
            <a:ext cx="2133597" cy="369332"/>
          </a:xfrm>
          <a:prstGeom prst="rect">
            <a:avLst/>
          </a:prstGeom>
          <a:noFill/>
        </p:spPr>
        <p:txBody>
          <a:bodyPr wrap="none" lIns="0" rIns="0" rtlCol="0">
            <a:spAutoFit/>
          </a:bodyPr>
          <a:lstStyle/>
          <a:p>
            <a:r>
              <a:rPr lang="en-US" b="1" dirty="0" smtClean="0"/>
              <a:t>Responsive Design</a:t>
            </a:r>
            <a:endParaRPr lang="en-US" b="1" dirty="0"/>
          </a:p>
        </p:txBody>
      </p:sp>
      <p:sp>
        <p:nvSpPr>
          <p:cNvPr id="15" name="TextBox 14"/>
          <p:cNvSpPr txBox="1"/>
          <p:nvPr/>
        </p:nvSpPr>
        <p:spPr>
          <a:xfrm>
            <a:off x="1719653" y="4767763"/>
            <a:ext cx="769634"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Secure</a:t>
            </a:r>
            <a:endParaRPr lang="en-US" b="1" dirty="0">
              <a:latin typeface="Open Sans" charset="0"/>
              <a:ea typeface="Open Sans" charset="0"/>
              <a:cs typeface="Open Sans" charset="0"/>
            </a:endParaRPr>
          </a:p>
        </p:txBody>
      </p:sp>
      <p:sp>
        <p:nvSpPr>
          <p:cNvPr id="16" name="TextBox 15"/>
          <p:cNvSpPr txBox="1"/>
          <p:nvPr/>
        </p:nvSpPr>
        <p:spPr>
          <a:xfrm>
            <a:off x="1719653" y="5247463"/>
            <a:ext cx="2599384" cy="692497"/>
          </a:xfrm>
          <a:prstGeom prst="rect">
            <a:avLst/>
          </a:prstGeom>
          <a:noFill/>
        </p:spPr>
        <p:txBody>
          <a:bodyPr wrap="square" lIns="0" rIns="0" rtlCol="0">
            <a:spAutoFit/>
          </a:bodyPr>
          <a:lstStyle/>
          <a:p>
            <a:pPr>
              <a:lnSpc>
                <a:spcPct val="130000"/>
              </a:lnSpc>
            </a:pPr>
            <a:r>
              <a:rPr lang="en-US" sz="1000" dirty="0" err="1" smtClean="0">
                <a:solidFill>
                  <a:schemeClr val="tx1">
                    <a:alpha val="70000"/>
                  </a:schemeClr>
                </a:solidFill>
              </a:rPr>
              <a:t>Heale</a:t>
            </a:r>
            <a:r>
              <a:rPr lang="en-US" sz="1000" dirty="0" smtClean="0">
                <a:solidFill>
                  <a:schemeClr val="tx1">
                    <a:alpha val="70000"/>
                  </a:schemeClr>
                </a:solidFill>
              </a:rPr>
              <a:t> is protected by industry grade security and keeps </a:t>
            </a:r>
            <a:r>
              <a:rPr lang="en-US" sz="1000" dirty="0">
                <a:solidFill>
                  <a:schemeClr val="tx1">
                    <a:alpha val="70000"/>
                  </a:schemeClr>
                </a:solidFill>
              </a:rPr>
              <a:t>your data safe from unwanted people and bots!</a:t>
            </a:r>
          </a:p>
        </p:txBody>
      </p:sp>
      <p:sp>
        <p:nvSpPr>
          <p:cNvPr id="18" name="TextBox 17"/>
          <p:cNvSpPr txBox="1"/>
          <p:nvPr/>
        </p:nvSpPr>
        <p:spPr>
          <a:xfrm>
            <a:off x="8254392" y="4767763"/>
            <a:ext cx="1569340"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Cost Effective</a:t>
            </a:r>
            <a:endParaRPr lang="en-US" b="1" dirty="0">
              <a:latin typeface="Open Sans" charset="0"/>
              <a:ea typeface="Open Sans" charset="0"/>
              <a:cs typeface="Open Sans" charset="0"/>
            </a:endParaRPr>
          </a:p>
        </p:txBody>
      </p:sp>
      <p:sp>
        <p:nvSpPr>
          <p:cNvPr id="19" name="TextBox 18"/>
          <p:cNvSpPr txBox="1"/>
          <p:nvPr/>
        </p:nvSpPr>
        <p:spPr>
          <a:xfrm>
            <a:off x="8205125" y="5272192"/>
            <a:ext cx="2599384" cy="692497"/>
          </a:xfrm>
          <a:prstGeom prst="rect">
            <a:avLst/>
          </a:prstGeom>
          <a:noFill/>
        </p:spPr>
        <p:txBody>
          <a:bodyPr wrap="square" lIns="0" rIns="0" rtlCol="0">
            <a:spAutoFit/>
          </a:bodyPr>
          <a:lstStyle/>
          <a:p>
            <a:pPr>
              <a:lnSpc>
                <a:spcPct val="130000"/>
              </a:lnSpc>
            </a:pPr>
            <a:r>
              <a:rPr lang="en-US" sz="1000" dirty="0">
                <a:solidFill>
                  <a:schemeClr val="tx1">
                    <a:alpha val="70000"/>
                  </a:schemeClr>
                </a:solidFill>
              </a:rPr>
              <a:t>We offer a economical and competitive </a:t>
            </a:r>
            <a:r>
              <a:rPr lang="en-US" sz="1000" dirty="0" smtClean="0">
                <a:solidFill>
                  <a:schemeClr val="tx1">
                    <a:alpha val="70000"/>
                  </a:schemeClr>
                </a:solidFill>
              </a:rPr>
              <a:t>pricing. </a:t>
            </a:r>
            <a:r>
              <a:rPr lang="en-US" sz="1000" dirty="0">
                <a:solidFill>
                  <a:schemeClr val="tx1">
                    <a:alpha val="70000"/>
                  </a:schemeClr>
                </a:solidFill>
              </a:rPr>
              <a:t>We take care of the server </a:t>
            </a:r>
            <a:r>
              <a:rPr lang="en-US" sz="1000" dirty="0" smtClean="0">
                <a:solidFill>
                  <a:schemeClr val="tx1">
                    <a:alpha val="70000"/>
                  </a:schemeClr>
                </a:solidFill>
              </a:rPr>
              <a:t>charges and maintenance </a:t>
            </a:r>
            <a:r>
              <a:rPr lang="en-US" sz="1000" dirty="0">
                <a:solidFill>
                  <a:schemeClr val="tx1">
                    <a:alpha val="70000"/>
                  </a:schemeClr>
                </a:solidFill>
              </a:rPr>
              <a:t>so you don't have </a:t>
            </a:r>
            <a:r>
              <a:rPr lang="en-US" sz="1000" dirty="0" smtClean="0">
                <a:solidFill>
                  <a:schemeClr val="tx1">
                    <a:alpha val="70000"/>
                  </a:schemeClr>
                </a:solidFill>
              </a:rPr>
              <a:t>to!</a:t>
            </a:r>
            <a:endParaRPr lang="en-US" sz="1000" dirty="0">
              <a:solidFill>
                <a:schemeClr val="tx1">
                  <a:alpha val="70000"/>
                </a:schemeClr>
              </a:solidFill>
            </a:endParaRPr>
          </a:p>
        </p:txBody>
      </p:sp>
      <p:sp>
        <p:nvSpPr>
          <p:cNvPr id="20" name="Freeform 1098">
            <a:extLst>
              <a:ext uri="{FF2B5EF4-FFF2-40B4-BE49-F238E27FC236}">
                <a16:creationId xmlns:a16="http://schemas.microsoft.com/office/drawing/2014/main" id="{86EE3BE9-8060-4E5B-9D73-6C0637F7E30F}"/>
              </a:ext>
            </a:extLst>
          </p:cNvPr>
          <p:cNvSpPr>
            <a:spLocks noEditPoints="1"/>
          </p:cNvSpPr>
          <p:nvPr/>
        </p:nvSpPr>
        <p:spPr bwMode="auto">
          <a:xfrm>
            <a:off x="8205125" y="3848109"/>
            <a:ext cx="728973" cy="735312"/>
          </a:xfrm>
          <a:custGeom>
            <a:avLst/>
            <a:gdLst>
              <a:gd name="T0" fmla="*/ 48 w 160"/>
              <a:gd name="T1" fmla="*/ 78 h 160"/>
              <a:gd name="T2" fmla="*/ 38 w 160"/>
              <a:gd name="T3" fmla="*/ 74 h 160"/>
              <a:gd name="T4" fmla="*/ 156 w 160"/>
              <a:gd name="T5" fmla="*/ 77 h 160"/>
              <a:gd name="T6" fmla="*/ 150 w 160"/>
              <a:gd name="T7" fmla="*/ 73 h 160"/>
              <a:gd name="T8" fmla="*/ 141 w 160"/>
              <a:gd name="T9" fmla="*/ 72 h 160"/>
              <a:gd name="T10" fmla="*/ 50 w 160"/>
              <a:gd name="T11" fmla="*/ 33 h 160"/>
              <a:gd name="T12" fmla="*/ 16 w 160"/>
              <a:gd name="T13" fmla="*/ 40 h 160"/>
              <a:gd name="T14" fmla="*/ 16 w 160"/>
              <a:gd name="T15" fmla="*/ 80 h 160"/>
              <a:gd name="T16" fmla="*/ 13 w 160"/>
              <a:gd name="T17" fmla="*/ 122 h 160"/>
              <a:gd name="T18" fmla="*/ 21 w 160"/>
              <a:gd name="T19" fmla="*/ 155 h 160"/>
              <a:gd name="T20" fmla="*/ 54 w 160"/>
              <a:gd name="T21" fmla="*/ 154 h 160"/>
              <a:gd name="T22" fmla="*/ 112 w 160"/>
              <a:gd name="T23" fmla="*/ 160 h 160"/>
              <a:gd name="T24" fmla="*/ 135 w 160"/>
              <a:gd name="T25" fmla="*/ 136 h 160"/>
              <a:gd name="T26" fmla="*/ 143 w 160"/>
              <a:gd name="T27" fmla="*/ 90 h 160"/>
              <a:gd name="T28" fmla="*/ 136 w 160"/>
              <a:gd name="T29" fmla="*/ 83 h 160"/>
              <a:gd name="T30" fmla="*/ 138 w 160"/>
              <a:gd name="T31" fmla="*/ 79 h 160"/>
              <a:gd name="T32" fmla="*/ 139 w 160"/>
              <a:gd name="T33" fmla="*/ 78 h 160"/>
              <a:gd name="T34" fmla="*/ 149 w 160"/>
              <a:gd name="T35" fmla="*/ 84 h 160"/>
              <a:gd name="T36" fmla="*/ 110 w 160"/>
              <a:gd name="T37" fmla="*/ 43 h 160"/>
              <a:gd name="T38" fmla="*/ 101 w 160"/>
              <a:gd name="T39" fmla="*/ 51 h 160"/>
              <a:gd name="T40" fmla="*/ 90 w 160"/>
              <a:gd name="T41" fmla="*/ 49 h 160"/>
              <a:gd name="T42" fmla="*/ 81 w 160"/>
              <a:gd name="T43" fmla="*/ 49 h 160"/>
              <a:gd name="T44" fmla="*/ 70 w 160"/>
              <a:gd name="T45" fmla="*/ 52 h 160"/>
              <a:gd name="T46" fmla="*/ 63 w 160"/>
              <a:gd name="T47" fmla="*/ 52 h 160"/>
              <a:gd name="T48" fmla="*/ 57 w 160"/>
              <a:gd name="T49" fmla="*/ 42 h 160"/>
              <a:gd name="T50" fmla="*/ 48 w 160"/>
              <a:gd name="T51" fmla="*/ 155 h 160"/>
              <a:gd name="T52" fmla="*/ 27 w 160"/>
              <a:gd name="T53" fmla="*/ 140 h 160"/>
              <a:gd name="T54" fmla="*/ 128 w 160"/>
              <a:gd name="T55" fmla="*/ 155 h 160"/>
              <a:gd name="T56" fmla="*/ 131 w 160"/>
              <a:gd name="T57" fmla="*/ 140 h 160"/>
              <a:gd name="T58" fmla="*/ 128 w 160"/>
              <a:gd name="T59" fmla="*/ 136 h 160"/>
              <a:gd name="T60" fmla="*/ 120 w 160"/>
              <a:gd name="T61" fmla="*/ 142 h 160"/>
              <a:gd name="T62" fmla="*/ 110 w 160"/>
              <a:gd name="T63" fmla="*/ 147 h 160"/>
              <a:gd name="T64" fmla="*/ 82 w 160"/>
              <a:gd name="T65" fmla="*/ 153 h 160"/>
              <a:gd name="T66" fmla="*/ 19 w 160"/>
              <a:gd name="T67" fmla="*/ 117 h 160"/>
              <a:gd name="T68" fmla="*/ 13 w 160"/>
              <a:gd name="T69" fmla="*/ 85 h 160"/>
              <a:gd name="T70" fmla="*/ 32 w 160"/>
              <a:gd name="T71" fmla="*/ 59 h 160"/>
              <a:gd name="T72" fmla="*/ 44 w 160"/>
              <a:gd name="T73" fmla="*/ 48 h 160"/>
              <a:gd name="T74" fmla="*/ 55 w 160"/>
              <a:gd name="T75" fmla="*/ 50 h 160"/>
              <a:gd name="T76" fmla="*/ 60 w 160"/>
              <a:gd name="T77" fmla="*/ 56 h 160"/>
              <a:gd name="T78" fmla="*/ 57 w 160"/>
              <a:gd name="T79" fmla="*/ 65 h 160"/>
              <a:gd name="T80" fmla="*/ 69 w 160"/>
              <a:gd name="T81" fmla="*/ 58 h 160"/>
              <a:gd name="T82" fmla="*/ 76 w 160"/>
              <a:gd name="T83" fmla="*/ 56 h 160"/>
              <a:gd name="T84" fmla="*/ 100 w 160"/>
              <a:gd name="T85" fmla="*/ 57 h 160"/>
              <a:gd name="T86" fmla="*/ 116 w 160"/>
              <a:gd name="T87" fmla="*/ 65 h 160"/>
              <a:gd name="T88" fmla="*/ 111 w 160"/>
              <a:gd name="T89" fmla="*/ 53 h 160"/>
              <a:gd name="T90" fmla="*/ 113 w 160"/>
              <a:gd name="T91" fmla="*/ 49 h 160"/>
              <a:gd name="T92" fmla="*/ 132 w 160"/>
              <a:gd name="T93" fmla="*/ 79 h 160"/>
              <a:gd name="T94" fmla="*/ 130 w 160"/>
              <a:gd name="T95" fmla="*/ 84 h 160"/>
              <a:gd name="T96" fmla="*/ 132 w 160"/>
              <a:gd name="T97" fmla="*/ 89 h 160"/>
              <a:gd name="T98" fmla="*/ 134 w 160"/>
              <a:gd name="T99" fmla="*/ 93 h 160"/>
              <a:gd name="T100" fmla="*/ 138 w 160"/>
              <a:gd name="T101" fmla="*/ 95 h 160"/>
              <a:gd name="T102" fmla="*/ 141 w 160"/>
              <a:gd name="T103" fmla="*/ 104 h 160"/>
              <a:gd name="T104" fmla="*/ 154 w 160"/>
              <a:gd name="T105" fmla="*/ 86 h 160"/>
              <a:gd name="T106" fmla="*/ 72 w 160"/>
              <a:gd name="T107" fmla="*/ 50 h 160"/>
              <a:gd name="T108" fmla="*/ 84 w 160"/>
              <a:gd name="T109" fmla="*/ 15 h 160"/>
              <a:gd name="T110" fmla="*/ 99 w 160"/>
              <a:gd name="T111" fmla="*/ 49 h 160"/>
              <a:gd name="T112" fmla="*/ 70 w 160"/>
              <a:gd name="T113" fmla="*/ 50 h 160"/>
              <a:gd name="T114" fmla="*/ 50 w 160"/>
              <a:gd name="T115" fmla="*/ 141 h 160"/>
              <a:gd name="T116" fmla="*/ 85 w 160"/>
              <a:gd name="T11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60">
                <a:moveTo>
                  <a:pt x="38" y="69"/>
                </a:moveTo>
                <a:cubicBezTo>
                  <a:pt x="33" y="69"/>
                  <a:pt x="29" y="73"/>
                  <a:pt x="29" y="78"/>
                </a:cubicBezTo>
                <a:cubicBezTo>
                  <a:pt x="29" y="84"/>
                  <a:pt x="33" y="88"/>
                  <a:pt x="38" y="88"/>
                </a:cubicBezTo>
                <a:cubicBezTo>
                  <a:pt x="44" y="88"/>
                  <a:pt x="48" y="84"/>
                  <a:pt x="48" y="78"/>
                </a:cubicBezTo>
                <a:cubicBezTo>
                  <a:pt x="48" y="73"/>
                  <a:pt x="44" y="69"/>
                  <a:pt x="38" y="69"/>
                </a:cubicBezTo>
                <a:close/>
                <a:moveTo>
                  <a:pt x="38" y="82"/>
                </a:moveTo>
                <a:cubicBezTo>
                  <a:pt x="36" y="82"/>
                  <a:pt x="34" y="81"/>
                  <a:pt x="34" y="78"/>
                </a:cubicBezTo>
                <a:cubicBezTo>
                  <a:pt x="34" y="76"/>
                  <a:pt x="36" y="74"/>
                  <a:pt x="38" y="74"/>
                </a:cubicBezTo>
                <a:cubicBezTo>
                  <a:pt x="41" y="74"/>
                  <a:pt x="42" y="76"/>
                  <a:pt x="42" y="78"/>
                </a:cubicBezTo>
                <a:cubicBezTo>
                  <a:pt x="42" y="81"/>
                  <a:pt x="41" y="82"/>
                  <a:pt x="38" y="82"/>
                </a:cubicBezTo>
                <a:close/>
                <a:moveTo>
                  <a:pt x="160" y="88"/>
                </a:moveTo>
                <a:cubicBezTo>
                  <a:pt x="160" y="84"/>
                  <a:pt x="158" y="80"/>
                  <a:pt x="156" y="77"/>
                </a:cubicBezTo>
                <a:cubicBezTo>
                  <a:pt x="156" y="74"/>
                  <a:pt x="155" y="71"/>
                  <a:pt x="154" y="68"/>
                </a:cubicBezTo>
                <a:cubicBezTo>
                  <a:pt x="154" y="67"/>
                  <a:pt x="152" y="66"/>
                  <a:pt x="151" y="67"/>
                </a:cubicBezTo>
                <a:cubicBezTo>
                  <a:pt x="149" y="67"/>
                  <a:pt x="149" y="69"/>
                  <a:pt x="149" y="70"/>
                </a:cubicBezTo>
                <a:cubicBezTo>
                  <a:pt x="150" y="71"/>
                  <a:pt x="150" y="72"/>
                  <a:pt x="150" y="73"/>
                </a:cubicBezTo>
                <a:cubicBezTo>
                  <a:pt x="148" y="72"/>
                  <a:pt x="146" y="72"/>
                  <a:pt x="144" y="72"/>
                </a:cubicBezTo>
                <a:cubicBezTo>
                  <a:pt x="144" y="72"/>
                  <a:pt x="144" y="72"/>
                  <a:pt x="143" y="72"/>
                </a:cubicBezTo>
                <a:cubicBezTo>
                  <a:pt x="143" y="72"/>
                  <a:pt x="143" y="72"/>
                  <a:pt x="142" y="72"/>
                </a:cubicBezTo>
                <a:cubicBezTo>
                  <a:pt x="142" y="72"/>
                  <a:pt x="141" y="72"/>
                  <a:pt x="141" y="72"/>
                </a:cubicBezTo>
                <a:cubicBezTo>
                  <a:pt x="136" y="60"/>
                  <a:pt x="127" y="50"/>
                  <a:pt x="115" y="44"/>
                </a:cubicBezTo>
                <a:cubicBezTo>
                  <a:pt x="117" y="40"/>
                  <a:pt x="117" y="37"/>
                  <a:pt x="117" y="33"/>
                </a:cubicBezTo>
                <a:cubicBezTo>
                  <a:pt x="117" y="15"/>
                  <a:pt x="102" y="0"/>
                  <a:pt x="84" y="0"/>
                </a:cubicBezTo>
                <a:cubicBezTo>
                  <a:pt x="65" y="0"/>
                  <a:pt x="50" y="15"/>
                  <a:pt x="50" y="33"/>
                </a:cubicBezTo>
                <a:cubicBezTo>
                  <a:pt x="50" y="36"/>
                  <a:pt x="51" y="38"/>
                  <a:pt x="51" y="41"/>
                </a:cubicBezTo>
                <a:cubicBezTo>
                  <a:pt x="49" y="41"/>
                  <a:pt x="47" y="42"/>
                  <a:pt x="45" y="43"/>
                </a:cubicBezTo>
                <a:cubicBezTo>
                  <a:pt x="33" y="38"/>
                  <a:pt x="26" y="37"/>
                  <a:pt x="19" y="37"/>
                </a:cubicBezTo>
                <a:cubicBezTo>
                  <a:pt x="17" y="38"/>
                  <a:pt x="16" y="39"/>
                  <a:pt x="16" y="40"/>
                </a:cubicBezTo>
                <a:cubicBezTo>
                  <a:pt x="16" y="42"/>
                  <a:pt x="16" y="44"/>
                  <a:pt x="18" y="44"/>
                </a:cubicBezTo>
                <a:cubicBezTo>
                  <a:pt x="21" y="46"/>
                  <a:pt x="23" y="50"/>
                  <a:pt x="25" y="55"/>
                </a:cubicBezTo>
                <a:cubicBezTo>
                  <a:pt x="25" y="56"/>
                  <a:pt x="25" y="57"/>
                  <a:pt x="26" y="58"/>
                </a:cubicBezTo>
                <a:cubicBezTo>
                  <a:pt x="19" y="65"/>
                  <a:pt x="18" y="71"/>
                  <a:pt x="16" y="80"/>
                </a:cubicBezTo>
                <a:cubicBezTo>
                  <a:pt x="13" y="80"/>
                  <a:pt x="13" y="80"/>
                  <a:pt x="13" y="80"/>
                </a:cubicBezTo>
                <a:cubicBezTo>
                  <a:pt x="5" y="80"/>
                  <a:pt x="0" y="86"/>
                  <a:pt x="0" y="96"/>
                </a:cubicBezTo>
                <a:cubicBezTo>
                  <a:pt x="0" y="106"/>
                  <a:pt x="0" y="106"/>
                  <a:pt x="0" y="106"/>
                </a:cubicBezTo>
                <a:cubicBezTo>
                  <a:pt x="0" y="116"/>
                  <a:pt x="5" y="122"/>
                  <a:pt x="13" y="122"/>
                </a:cubicBezTo>
                <a:cubicBezTo>
                  <a:pt x="15" y="122"/>
                  <a:pt x="15" y="122"/>
                  <a:pt x="15" y="122"/>
                </a:cubicBezTo>
                <a:cubicBezTo>
                  <a:pt x="17" y="127"/>
                  <a:pt x="20" y="132"/>
                  <a:pt x="23" y="136"/>
                </a:cubicBezTo>
                <a:cubicBezTo>
                  <a:pt x="20" y="145"/>
                  <a:pt x="20" y="145"/>
                  <a:pt x="20" y="145"/>
                </a:cubicBezTo>
                <a:cubicBezTo>
                  <a:pt x="18" y="148"/>
                  <a:pt x="19" y="152"/>
                  <a:pt x="21" y="155"/>
                </a:cubicBezTo>
                <a:cubicBezTo>
                  <a:pt x="23" y="158"/>
                  <a:pt x="26" y="160"/>
                  <a:pt x="30" y="160"/>
                </a:cubicBezTo>
                <a:cubicBezTo>
                  <a:pt x="48" y="160"/>
                  <a:pt x="48" y="160"/>
                  <a:pt x="48" y="160"/>
                </a:cubicBezTo>
                <a:cubicBezTo>
                  <a:pt x="50" y="160"/>
                  <a:pt x="52" y="159"/>
                  <a:pt x="53" y="157"/>
                </a:cubicBezTo>
                <a:cubicBezTo>
                  <a:pt x="54" y="154"/>
                  <a:pt x="54" y="154"/>
                  <a:pt x="54" y="154"/>
                </a:cubicBezTo>
                <a:cubicBezTo>
                  <a:pt x="62" y="157"/>
                  <a:pt x="72" y="158"/>
                  <a:pt x="82" y="158"/>
                </a:cubicBezTo>
                <a:cubicBezTo>
                  <a:pt x="90" y="158"/>
                  <a:pt x="98" y="157"/>
                  <a:pt x="105" y="155"/>
                </a:cubicBezTo>
                <a:cubicBezTo>
                  <a:pt x="105" y="155"/>
                  <a:pt x="105" y="155"/>
                  <a:pt x="105" y="155"/>
                </a:cubicBezTo>
                <a:cubicBezTo>
                  <a:pt x="106" y="158"/>
                  <a:pt x="108" y="160"/>
                  <a:pt x="112" y="160"/>
                </a:cubicBezTo>
                <a:cubicBezTo>
                  <a:pt x="128" y="160"/>
                  <a:pt x="128" y="160"/>
                  <a:pt x="128" y="160"/>
                </a:cubicBezTo>
                <a:cubicBezTo>
                  <a:pt x="131" y="160"/>
                  <a:pt x="135" y="158"/>
                  <a:pt x="137" y="155"/>
                </a:cubicBezTo>
                <a:cubicBezTo>
                  <a:pt x="139" y="152"/>
                  <a:pt x="140" y="148"/>
                  <a:pt x="139" y="145"/>
                </a:cubicBezTo>
                <a:cubicBezTo>
                  <a:pt x="135" y="136"/>
                  <a:pt x="135" y="136"/>
                  <a:pt x="135" y="136"/>
                </a:cubicBezTo>
                <a:cubicBezTo>
                  <a:pt x="143" y="127"/>
                  <a:pt x="146" y="116"/>
                  <a:pt x="146" y="104"/>
                </a:cubicBezTo>
                <a:cubicBezTo>
                  <a:pt x="146" y="104"/>
                  <a:pt x="146" y="104"/>
                  <a:pt x="146" y="104"/>
                </a:cubicBezTo>
                <a:cubicBezTo>
                  <a:pt x="154" y="102"/>
                  <a:pt x="160" y="96"/>
                  <a:pt x="160" y="88"/>
                </a:cubicBezTo>
                <a:close/>
                <a:moveTo>
                  <a:pt x="143" y="90"/>
                </a:moveTo>
                <a:cubicBezTo>
                  <a:pt x="143" y="90"/>
                  <a:pt x="143" y="90"/>
                  <a:pt x="143" y="90"/>
                </a:cubicBezTo>
                <a:cubicBezTo>
                  <a:pt x="143" y="90"/>
                  <a:pt x="143" y="90"/>
                  <a:pt x="142" y="90"/>
                </a:cubicBezTo>
                <a:cubicBezTo>
                  <a:pt x="139" y="90"/>
                  <a:pt x="136" y="87"/>
                  <a:pt x="136" y="84"/>
                </a:cubicBezTo>
                <a:cubicBezTo>
                  <a:pt x="136" y="83"/>
                  <a:pt x="136" y="83"/>
                  <a:pt x="136" y="83"/>
                </a:cubicBezTo>
                <a:cubicBezTo>
                  <a:pt x="136" y="82"/>
                  <a:pt x="136" y="82"/>
                  <a:pt x="136" y="82"/>
                </a:cubicBezTo>
                <a:cubicBezTo>
                  <a:pt x="136" y="82"/>
                  <a:pt x="136" y="82"/>
                  <a:pt x="136" y="81"/>
                </a:cubicBezTo>
                <a:cubicBezTo>
                  <a:pt x="136" y="81"/>
                  <a:pt x="136" y="81"/>
                  <a:pt x="136" y="81"/>
                </a:cubicBezTo>
                <a:cubicBezTo>
                  <a:pt x="137" y="80"/>
                  <a:pt x="137" y="80"/>
                  <a:pt x="138" y="79"/>
                </a:cubicBezTo>
                <a:cubicBezTo>
                  <a:pt x="138" y="79"/>
                  <a:pt x="138" y="79"/>
                  <a:pt x="138" y="79"/>
                </a:cubicBezTo>
                <a:cubicBezTo>
                  <a:pt x="138" y="79"/>
                  <a:pt x="138" y="79"/>
                  <a:pt x="139" y="78"/>
                </a:cubicBezTo>
                <a:cubicBezTo>
                  <a:pt x="139" y="78"/>
                  <a:pt x="139" y="78"/>
                  <a:pt x="139" y="78"/>
                </a:cubicBezTo>
                <a:cubicBezTo>
                  <a:pt x="139" y="78"/>
                  <a:pt x="139" y="78"/>
                  <a:pt x="139" y="78"/>
                </a:cubicBezTo>
                <a:cubicBezTo>
                  <a:pt x="140" y="78"/>
                  <a:pt x="140" y="78"/>
                  <a:pt x="140" y="78"/>
                </a:cubicBezTo>
                <a:cubicBezTo>
                  <a:pt x="140" y="78"/>
                  <a:pt x="140" y="78"/>
                  <a:pt x="140" y="78"/>
                </a:cubicBezTo>
                <a:cubicBezTo>
                  <a:pt x="141" y="77"/>
                  <a:pt x="142" y="77"/>
                  <a:pt x="142" y="77"/>
                </a:cubicBezTo>
                <a:cubicBezTo>
                  <a:pt x="146" y="77"/>
                  <a:pt x="149" y="80"/>
                  <a:pt x="149" y="84"/>
                </a:cubicBezTo>
                <a:cubicBezTo>
                  <a:pt x="149" y="87"/>
                  <a:pt x="147" y="90"/>
                  <a:pt x="143" y="90"/>
                </a:cubicBezTo>
                <a:close/>
                <a:moveTo>
                  <a:pt x="84" y="5"/>
                </a:moveTo>
                <a:cubicBezTo>
                  <a:pt x="99" y="5"/>
                  <a:pt x="112" y="18"/>
                  <a:pt x="112" y="33"/>
                </a:cubicBezTo>
                <a:cubicBezTo>
                  <a:pt x="112" y="37"/>
                  <a:pt x="111" y="40"/>
                  <a:pt x="110" y="43"/>
                </a:cubicBezTo>
                <a:cubicBezTo>
                  <a:pt x="110" y="44"/>
                  <a:pt x="110" y="44"/>
                  <a:pt x="110" y="44"/>
                </a:cubicBezTo>
                <a:cubicBezTo>
                  <a:pt x="108" y="47"/>
                  <a:pt x="106" y="50"/>
                  <a:pt x="104" y="53"/>
                </a:cubicBezTo>
                <a:cubicBezTo>
                  <a:pt x="104" y="52"/>
                  <a:pt x="103" y="52"/>
                  <a:pt x="103" y="52"/>
                </a:cubicBezTo>
                <a:cubicBezTo>
                  <a:pt x="102" y="52"/>
                  <a:pt x="101" y="52"/>
                  <a:pt x="101" y="51"/>
                </a:cubicBezTo>
                <a:cubicBezTo>
                  <a:pt x="100" y="51"/>
                  <a:pt x="99" y="51"/>
                  <a:pt x="99" y="51"/>
                </a:cubicBezTo>
                <a:cubicBezTo>
                  <a:pt x="98" y="50"/>
                  <a:pt x="97" y="50"/>
                  <a:pt x="96" y="50"/>
                </a:cubicBezTo>
                <a:cubicBezTo>
                  <a:pt x="95" y="50"/>
                  <a:pt x="94" y="49"/>
                  <a:pt x="92" y="49"/>
                </a:cubicBezTo>
                <a:cubicBezTo>
                  <a:pt x="91" y="49"/>
                  <a:pt x="91" y="49"/>
                  <a:pt x="90" y="49"/>
                </a:cubicBezTo>
                <a:cubicBezTo>
                  <a:pt x="89" y="49"/>
                  <a:pt x="88" y="49"/>
                  <a:pt x="88" y="49"/>
                </a:cubicBezTo>
                <a:cubicBezTo>
                  <a:pt x="87" y="49"/>
                  <a:pt x="86" y="49"/>
                  <a:pt x="86" y="49"/>
                </a:cubicBezTo>
                <a:cubicBezTo>
                  <a:pt x="85" y="49"/>
                  <a:pt x="84" y="49"/>
                  <a:pt x="83" y="49"/>
                </a:cubicBezTo>
                <a:cubicBezTo>
                  <a:pt x="82" y="49"/>
                  <a:pt x="82" y="49"/>
                  <a:pt x="81" y="49"/>
                </a:cubicBezTo>
                <a:cubicBezTo>
                  <a:pt x="80" y="49"/>
                  <a:pt x="80" y="49"/>
                  <a:pt x="79" y="49"/>
                </a:cubicBezTo>
                <a:cubicBezTo>
                  <a:pt x="78" y="50"/>
                  <a:pt x="77" y="50"/>
                  <a:pt x="76" y="50"/>
                </a:cubicBezTo>
                <a:cubicBezTo>
                  <a:pt x="75" y="50"/>
                  <a:pt x="75" y="50"/>
                  <a:pt x="74" y="50"/>
                </a:cubicBezTo>
                <a:cubicBezTo>
                  <a:pt x="73" y="51"/>
                  <a:pt x="72" y="51"/>
                  <a:pt x="70" y="52"/>
                </a:cubicBezTo>
                <a:cubicBezTo>
                  <a:pt x="70" y="52"/>
                  <a:pt x="69" y="52"/>
                  <a:pt x="69" y="52"/>
                </a:cubicBezTo>
                <a:cubicBezTo>
                  <a:pt x="68" y="53"/>
                  <a:pt x="67" y="53"/>
                  <a:pt x="66" y="54"/>
                </a:cubicBezTo>
                <a:cubicBezTo>
                  <a:pt x="66" y="54"/>
                  <a:pt x="65" y="54"/>
                  <a:pt x="65" y="54"/>
                </a:cubicBezTo>
                <a:cubicBezTo>
                  <a:pt x="64" y="54"/>
                  <a:pt x="64" y="53"/>
                  <a:pt x="63" y="52"/>
                </a:cubicBezTo>
                <a:cubicBezTo>
                  <a:pt x="63" y="52"/>
                  <a:pt x="63" y="52"/>
                  <a:pt x="62" y="51"/>
                </a:cubicBezTo>
                <a:cubicBezTo>
                  <a:pt x="62" y="51"/>
                  <a:pt x="61" y="50"/>
                  <a:pt x="61" y="49"/>
                </a:cubicBezTo>
                <a:cubicBezTo>
                  <a:pt x="60" y="49"/>
                  <a:pt x="60" y="49"/>
                  <a:pt x="60" y="49"/>
                </a:cubicBezTo>
                <a:cubicBezTo>
                  <a:pt x="59" y="47"/>
                  <a:pt x="58" y="44"/>
                  <a:pt x="57" y="42"/>
                </a:cubicBezTo>
                <a:cubicBezTo>
                  <a:pt x="57" y="41"/>
                  <a:pt x="57" y="41"/>
                  <a:pt x="57" y="41"/>
                </a:cubicBezTo>
                <a:cubicBezTo>
                  <a:pt x="56" y="39"/>
                  <a:pt x="56" y="36"/>
                  <a:pt x="56" y="33"/>
                </a:cubicBezTo>
                <a:cubicBezTo>
                  <a:pt x="56" y="18"/>
                  <a:pt x="68" y="5"/>
                  <a:pt x="84" y="5"/>
                </a:cubicBezTo>
                <a:close/>
                <a:moveTo>
                  <a:pt x="48" y="155"/>
                </a:moveTo>
                <a:cubicBezTo>
                  <a:pt x="30" y="155"/>
                  <a:pt x="30" y="155"/>
                  <a:pt x="30" y="155"/>
                </a:cubicBezTo>
                <a:cubicBezTo>
                  <a:pt x="28" y="155"/>
                  <a:pt x="26" y="154"/>
                  <a:pt x="25" y="152"/>
                </a:cubicBezTo>
                <a:cubicBezTo>
                  <a:pt x="24" y="151"/>
                  <a:pt x="24" y="149"/>
                  <a:pt x="25" y="147"/>
                </a:cubicBezTo>
                <a:cubicBezTo>
                  <a:pt x="27" y="140"/>
                  <a:pt x="27" y="140"/>
                  <a:pt x="27" y="140"/>
                </a:cubicBezTo>
                <a:cubicBezTo>
                  <a:pt x="33" y="145"/>
                  <a:pt x="40" y="149"/>
                  <a:pt x="49" y="152"/>
                </a:cubicBezTo>
                <a:lnTo>
                  <a:pt x="48" y="155"/>
                </a:lnTo>
                <a:close/>
                <a:moveTo>
                  <a:pt x="133" y="152"/>
                </a:moveTo>
                <a:cubicBezTo>
                  <a:pt x="132" y="154"/>
                  <a:pt x="130" y="155"/>
                  <a:pt x="128" y="155"/>
                </a:cubicBezTo>
                <a:cubicBezTo>
                  <a:pt x="112" y="155"/>
                  <a:pt x="112" y="155"/>
                  <a:pt x="112" y="155"/>
                </a:cubicBezTo>
                <a:cubicBezTo>
                  <a:pt x="111" y="155"/>
                  <a:pt x="110" y="154"/>
                  <a:pt x="110" y="153"/>
                </a:cubicBezTo>
                <a:cubicBezTo>
                  <a:pt x="110" y="153"/>
                  <a:pt x="110" y="153"/>
                  <a:pt x="110" y="153"/>
                </a:cubicBezTo>
                <a:cubicBezTo>
                  <a:pt x="118" y="150"/>
                  <a:pt x="126" y="146"/>
                  <a:pt x="131" y="140"/>
                </a:cubicBezTo>
                <a:cubicBezTo>
                  <a:pt x="134" y="146"/>
                  <a:pt x="134" y="146"/>
                  <a:pt x="134" y="146"/>
                </a:cubicBezTo>
                <a:cubicBezTo>
                  <a:pt x="134" y="148"/>
                  <a:pt x="134" y="150"/>
                  <a:pt x="133" y="152"/>
                </a:cubicBezTo>
                <a:close/>
                <a:moveTo>
                  <a:pt x="128" y="135"/>
                </a:moveTo>
                <a:cubicBezTo>
                  <a:pt x="128" y="136"/>
                  <a:pt x="128" y="136"/>
                  <a:pt x="128" y="136"/>
                </a:cubicBezTo>
                <a:cubicBezTo>
                  <a:pt x="127" y="137"/>
                  <a:pt x="126" y="138"/>
                  <a:pt x="125" y="139"/>
                </a:cubicBezTo>
                <a:cubicBezTo>
                  <a:pt x="125" y="139"/>
                  <a:pt x="124" y="139"/>
                  <a:pt x="124" y="139"/>
                </a:cubicBezTo>
                <a:cubicBezTo>
                  <a:pt x="123" y="140"/>
                  <a:pt x="122" y="141"/>
                  <a:pt x="121" y="141"/>
                </a:cubicBezTo>
                <a:cubicBezTo>
                  <a:pt x="121" y="142"/>
                  <a:pt x="120" y="142"/>
                  <a:pt x="120" y="142"/>
                </a:cubicBezTo>
                <a:cubicBezTo>
                  <a:pt x="119" y="143"/>
                  <a:pt x="118" y="144"/>
                  <a:pt x="116" y="145"/>
                </a:cubicBezTo>
                <a:cubicBezTo>
                  <a:pt x="116" y="145"/>
                  <a:pt x="115" y="145"/>
                  <a:pt x="115" y="145"/>
                </a:cubicBezTo>
                <a:cubicBezTo>
                  <a:pt x="114" y="146"/>
                  <a:pt x="113" y="146"/>
                  <a:pt x="112" y="147"/>
                </a:cubicBezTo>
                <a:cubicBezTo>
                  <a:pt x="111" y="147"/>
                  <a:pt x="111" y="147"/>
                  <a:pt x="110" y="147"/>
                </a:cubicBezTo>
                <a:cubicBezTo>
                  <a:pt x="109" y="148"/>
                  <a:pt x="108" y="148"/>
                  <a:pt x="107" y="149"/>
                </a:cubicBezTo>
                <a:cubicBezTo>
                  <a:pt x="106" y="149"/>
                  <a:pt x="106" y="149"/>
                  <a:pt x="106" y="149"/>
                </a:cubicBezTo>
                <a:cubicBezTo>
                  <a:pt x="106" y="149"/>
                  <a:pt x="106" y="149"/>
                  <a:pt x="106" y="149"/>
                </a:cubicBezTo>
                <a:cubicBezTo>
                  <a:pt x="98" y="151"/>
                  <a:pt x="90" y="153"/>
                  <a:pt x="82" y="153"/>
                </a:cubicBezTo>
                <a:cubicBezTo>
                  <a:pt x="71" y="153"/>
                  <a:pt x="61" y="151"/>
                  <a:pt x="52" y="148"/>
                </a:cubicBezTo>
                <a:cubicBezTo>
                  <a:pt x="51" y="147"/>
                  <a:pt x="50" y="147"/>
                  <a:pt x="50" y="147"/>
                </a:cubicBezTo>
                <a:cubicBezTo>
                  <a:pt x="35" y="141"/>
                  <a:pt x="23" y="131"/>
                  <a:pt x="19" y="119"/>
                </a:cubicBezTo>
                <a:cubicBezTo>
                  <a:pt x="19" y="117"/>
                  <a:pt x="19" y="117"/>
                  <a:pt x="19" y="117"/>
                </a:cubicBezTo>
                <a:cubicBezTo>
                  <a:pt x="13" y="117"/>
                  <a:pt x="13" y="117"/>
                  <a:pt x="13" y="117"/>
                </a:cubicBezTo>
                <a:cubicBezTo>
                  <a:pt x="7" y="117"/>
                  <a:pt x="5" y="111"/>
                  <a:pt x="5" y="106"/>
                </a:cubicBezTo>
                <a:cubicBezTo>
                  <a:pt x="5" y="96"/>
                  <a:pt x="5" y="96"/>
                  <a:pt x="5" y="96"/>
                </a:cubicBezTo>
                <a:cubicBezTo>
                  <a:pt x="5" y="85"/>
                  <a:pt x="11" y="85"/>
                  <a:pt x="13" y="85"/>
                </a:cubicBezTo>
                <a:cubicBezTo>
                  <a:pt x="21" y="85"/>
                  <a:pt x="21" y="85"/>
                  <a:pt x="21" y="85"/>
                </a:cubicBezTo>
                <a:cubicBezTo>
                  <a:pt x="21" y="83"/>
                  <a:pt x="21" y="83"/>
                  <a:pt x="21" y="83"/>
                </a:cubicBezTo>
                <a:cubicBezTo>
                  <a:pt x="23" y="73"/>
                  <a:pt x="24" y="68"/>
                  <a:pt x="31" y="61"/>
                </a:cubicBezTo>
                <a:cubicBezTo>
                  <a:pt x="32" y="59"/>
                  <a:pt x="32" y="59"/>
                  <a:pt x="32" y="59"/>
                </a:cubicBezTo>
                <a:cubicBezTo>
                  <a:pt x="32" y="58"/>
                  <a:pt x="32" y="58"/>
                  <a:pt x="32" y="58"/>
                </a:cubicBezTo>
                <a:cubicBezTo>
                  <a:pt x="31" y="56"/>
                  <a:pt x="30" y="55"/>
                  <a:pt x="30" y="53"/>
                </a:cubicBezTo>
                <a:cubicBezTo>
                  <a:pt x="28" y="49"/>
                  <a:pt x="27" y="45"/>
                  <a:pt x="24" y="43"/>
                </a:cubicBezTo>
                <a:cubicBezTo>
                  <a:pt x="29" y="43"/>
                  <a:pt x="36" y="45"/>
                  <a:pt x="44" y="48"/>
                </a:cubicBezTo>
                <a:cubicBezTo>
                  <a:pt x="45" y="49"/>
                  <a:pt x="45" y="49"/>
                  <a:pt x="45" y="49"/>
                </a:cubicBezTo>
                <a:cubicBezTo>
                  <a:pt x="46" y="48"/>
                  <a:pt x="46" y="48"/>
                  <a:pt x="46" y="48"/>
                </a:cubicBezTo>
                <a:cubicBezTo>
                  <a:pt x="48" y="48"/>
                  <a:pt x="50" y="47"/>
                  <a:pt x="53" y="46"/>
                </a:cubicBezTo>
                <a:cubicBezTo>
                  <a:pt x="53" y="47"/>
                  <a:pt x="54" y="48"/>
                  <a:pt x="55" y="50"/>
                </a:cubicBezTo>
                <a:cubicBezTo>
                  <a:pt x="55" y="50"/>
                  <a:pt x="55" y="50"/>
                  <a:pt x="55" y="50"/>
                </a:cubicBezTo>
                <a:cubicBezTo>
                  <a:pt x="56" y="51"/>
                  <a:pt x="56" y="52"/>
                  <a:pt x="57" y="53"/>
                </a:cubicBezTo>
                <a:cubicBezTo>
                  <a:pt x="57" y="53"/>
                  <a:pt x="57" y="53"/>
                  <a:pt x="57" y="54"/>
                </a:cubicBezTo>
                <a:cubicBezTo>
                  <a:pt x="58" y="55"/>
                  <a:pt x="59" y="55"/>
                  <a:pt x="60" y="56"/>
                </a:cubicBezTo>
                <a:cubicBezTo>
                  <a:pt x="60" y="56"/>
                  <a:pt x="60" y="57"/>
                  <a:pt x="60" y="57"/>
                </a:cubicBezTo>
                <a:cubicBezTo>
                  <a:pt x="60" y="57"/>
                  <a:pt x="61" y="57"/>
                  <a:pt x="61" y="57"/>
                </a:cubicBezTo>
                <a:cubicBezTo>
                  <a:pt x="59" y="58"/>
                  <a:pt x="58" y="60"/>
                  <a:pt x="57" y="61"/>
                </a:cubicBezTo>
                <a:cubicBezTo>
                  <a:pt x="56" y="62"/>
                  <a:pt x="56" y="64"/>
                  <a:pt x="57" y="65"/>
                </a:cubicBezTo>
                <a:cubicBezTo>
                  <a:pt x="58" y="66"/>
                  <a:pt x="59" y="66"/>
                  <a:pt x="60" y="65"/>
                </a:cubicBezTo>
                <a:cubicBezTo>
                  <a:pt x="62" y="63"/>
                  <a:pt x="64" y="61"/>
                  <a:pt x="66" y="60"/>
                </a:cubicBezTo>
                <a:cubicBezTo>
                  <a:pt x="66" y="60"/>
                  <a:pt x="66" y="60"/>
                  <a:pt x="66" y="60"/>
                </a:cubicBezTo>
                <a:cubicBezTo>
                  <a:pt x="67" y="59"/>
                  <a:pt x="68" y="59"/>
                  <a:pt x="69" y="58"/>
                </a:cubicBezTo>
                <a:cubicBezTo>
                  <a:pt x="69" y="58"/>
                  <a:pt x="70" y="58"/>
                  <a:pt x="70" y="58"/>
                </a:cubicBezTo>
                <a:cubicBezTo>
                  <a:pt x="71" y="58"/>
                  <a:pt x="71" y="57"/>
                  <a:pt x="72" y="57"/>
                </a:cubicBezTo>
                <a:cubicBezTo>
                  <a:pt x="72" y="57"/>
                  <a:pt x="72" y="57"/>
                  <a:pt x="73" y="57"/>
                </a:cubicBezTo>
                <a:cubicBezTo>
                  <a:pt x="74" y="56"/>
                  <a:pt x="75" y="56"/>
                  <a:pt x="76" y="56"/>
                </a:cubicBezTo>
                <a:cubicBezTo>
                  <a:pt x="76" y="56"/>
                  <a:pt x="76" y="55"/>
                  <a:pt x="76" y="55"/>
                </a:cubicBezTo>
                <a:cubicBezTo>
                  <a:pt x="77" y="55"/>
                  <a:pt x="78" y="55"/>
                  <a:pt x="79" y="55"/>
                </a:cubicBezTo>
                <a:cubicBezTo>
                  <a:pt x="79" y="55"/>
                  <a:pt x="79" y="55"/>
                  <a:pt x="79" y="55"/>
                </a:cubicBezTo>
                <a:cubicBezTo>
                  <a:pt x="86" y="53"/>
                  <a:pt x="93" y="54"/>
                  <a:pt x="100" y="57"/>
                </a:cubicBezTo>
                <a:cubicBezTo>
                  <a:pt x="100" y="57"/>
                  <a:pt x="100" y="57"/>
                  <a:pt x="100" y="57"/>
                </a:cubicBezTo>
                <a:cubicBezTo>
                  <a:pt x="105" y="59"/>
                  <a:pt x="109" y="61"/>
                  <a:pt x="112" y="65"/>
                </a:cubicBezTo>
                <a:cubicBezTo>
                  <a:pt x="113" y="65"/>
                  <a:pt x="113" y="66"/>
                  <a:pt x="114" y="66"/>
                </a:cubicBezTo>
                <a:cubicBezTo>
                  <a:pt x="115" y="66"/>
                  <a:pt x="115" y="65"/>
                  <a:pt x="116" y="65"/>
                </a:cubicBezTo>
                <a:cubicBezTo>
                  <a:pt x="117" y="64"/>
                  <a:pt x="117" y="62"/>
                  <a:pt x="116" y="61"/>
                </a:cubicBezTo>
                <a:cubicBezTo>
                  <a:pt x="114" y="59"/>
                  <a:pt x="111" y="57"/>
                  <a:pt x="109" y="55"/>
                </a:cubicBezTo>
                <a:cubicBezTo>
                  <a:pt x="109" y="55"/>
                  <a:pt x="109" y="55"/>
                  <a:pt x="109" y="54"/>
                </a:cubicBezTo>
                <a:cubicBezTo>
                  <a:pt x="110" y="54"/>
                  <a:pt x="110" y="54"/>
                  <a:pt x="111" y="53"/>
                </a:cubicBezTo>
                <a:cubicBezTo>
                  <a:pt x="111" y="53"/>
                  <a:pt x="111" y="52"/>
                  <a:pt x="111" y="52"/>
                </a:cubicBezTo>
                <a:cubicBezTo>
                  <a:pt x="112" y="51"/>
                  <a:pt x="112" y="51"/>
                  <a:pt x="112" y="51"/>
                </a:cubicBezTo>
                <a:cubicBezTo>
                  <a:pt x="113" y="50"/>
                  <a:pt x="113" y="50"/>
                  <a:pt x="113" y="49"/>
                </a:cubicBezTo>
                <a:cubicBezTo>
                  <a:pt x="113" y="49"/>
                  <a:pt x="113" y="49"/>
                  <a:pt x="113" y="49"/>
                </a:cubicBezTo>
                <a:cubicBezTo>
                  <a:pt x="124" y="55"/>
                  <a:pt x="131" y="63"/>
                  <a:pt x="136" y="74"/>
                </a:cubicBezTo>
                <a:cubicBezTo>
                  <a:pt x="135" y="74"/>
                  <a:pt x="135" y="75"/>
                  <a:pt x="134" y="75"/>
                </a:cubicBezTo>
                <a:cubicBezTo>
                  <a:pt x="134" y="75"/>
                  <a:pt x="134" y="75"/>
                  <a:pt x="134" y="75"/>
                </a:cubicBezTo>
                <a:cubicBezTo>
                  <a:pt x="133" y="76"/>
                  <a:pt x="132" y="78"/>
                  <a:pt x="132" y="79"/>
                </a:cubicBezTo>
                <a:cubicBezTo>
                  <a:pt x="131" y="79"/>
                  <a:pt x="131" y="79"/>
                  <a:pt x="131" y="79"/>
                </a:cubicBezTo>
                <a:cubicBezTo>
                  <a:pt x="131" y="80"/>
                  <a:pt x="131" y="80"/>
                  <a:pt x="131" y="81"/>
                </a:cubicBezTo>
                <a:cubicBezTo>
                  <a:pt x="131" y="81"/>
                  <a:pt x="131" y="81"/>
                  <a:pt x="131" y="82"/>
                </a:cubicBezTo>
                <a:cubicBezTo>
                  <a:pt x="131" y="82"/>
                  <a:pt x="130" y="83"/>
                  <a:pt x="130" y="84"/>
                </a:cubicBezTo>
                <a:cubicBezTo>
                  <a:pt x="130" y="85"/>
                  <a:pt x="131" y="85"/>
                  <a:pt x="131" y="86"/>
                </a:cubicBezTo>
                <a:cubicBezTo>
                  <a:pt x="131" y="86"/>
                  <a:pt x="131" y="87"/>
                  <a:pt x="131" y="87"/>
                </a:cubicBezTo>
                <a:cubicBezTo>
                  <a:pt x="131" y="87"/>
                  <a:pt x="131" y="88"/>
                  <a:pt x="131" y="88"/>
                </a:cubicBezTo>
                <a:cubicBezTo>
                  <a:pt x="131" y="89"/>
                  <a:pt x="132" y="89"/>
                  <a:pt x="132" y="89"/>
                </a:cubicBezTo>
                <a:cubicBezTo>
                  <a:pt x="132" y="89"/>
                  <a:pt x="132" y="90"/>
                  <a:pt x="132" y="90"/>
                </a:cubicBezTo>
                <a:cubicBezTo>
                  <a:pt x="133" y="90"/>
                  <a:pt x="133" y="91"/>
                  <a:pt x="133" y="91"/>
                </a:cubicBezTo>
                <a:cubicBezTo>
                  <a:pt x="133" y="91"/>
                  <a:pt x="133" y="92"/>
                  <a:pt x="134" y="92"/>
                </a:cubicBezTo>
                <a:cubicBezTo>
                  <a:pt x="134" y="92"/>
                  <a:pt x="134" y="92"/>
                  <a:pt x="134" y="93"/>
                </a:cubicBezTo>
                <a:cubicBezTo>
                  <a:pt x="135" y="93"/>
                  <a:pt x="135" y="93"/>
                  <a:pt x="135" y="93"/>
                </a:cubicBezTo>
                <a:cubicBezTo>
                  <a:pt x="136" y="94"/>
                  <a:pt x="136" y="94"/>
                  <a:pt x="136" y="94"/>
                </a:cubicBezTo>
                <a:cubicBezTo>
                  <a:pt x="137" y="94"/>
                  <a:pt x="137" y="94"/>
                  <a:pt x="137" y="95"/>
                </a:cubicBezTo>
                <a:cubicBezTo>
                  <a:pt x="138" y="95"/>
                  <a:pt x="138" y="95"/>
                  <a:pt x="138" y="95"/>
                </a:cubicBezTo>
                <a:cubicBezTo>
                  <a:pt x="139" y="95"/>
                  <a:pt x="139" y="95"/>
                  <a:pt x="139" y="95"/>
                </a:cubicBezTo>
                <a:cubicBezTo>
                  <a:pt x="140" y="95"/>
                  <a:pt x="140" y="95"/>
                  <a:pt x="140" y="96"/>
                </a:cubicBezTo>
                <a:cubicBezTo>
                  <a:pt x="141" y="96"/>
                  <a:pt x="141" y="96"/>
                  <a:pt x="141" y="96"/>
                </a:cubicBezTo>
                <a:cubicBezTo>
                  <a:pt x="141" y="98"/>
                  <a:pt x="141" y="101"/>
                  <a:pt x="141" y="104"/>
                </a:cubicBezTo>
                <a:cubicBezTo>
                  <a:pt x="141" y="116"/>
                  <a:pt x="136" y="127"/>
                  <a:pt x="128" y="135"/>
                </a:cubicBezTo>
                <a:close/>
                <a:moveTo>
                  <a:pt x="146" y="98"/>
                </a:moveTo>
                <a:cubicBezTo>
                  <a:pt x="146" y="97"/>
                  <a:pt x="146" y="96"/>
                  <a:pt x="146" y="95"/>
                </a:cubicBezTo>
                <a:cubicBezTo>
                  <a:pt x="150" y="94"/>
                  <a:pt x="154" y="90"/>
                  <a:pt x="154" y="86"/>
                </a:cubicBezTo>
                <a:cubicBezTo>
                  <a:pt x="154" y="86"/>
                  <a:pt x="154" y="87"/>
                  <a:pt x="154" y="88"/>
                </a:cubicBezTo>
                <a:cubicBezTo>
                  <a:pt x="154" y="93"/>
                  <a:pt x="151" y="97"/>
                  <a:pt x="146" y="98"/>
                </a:cubicBezTo>
                <a:close/>
                <a:moveTo>
                  <a:pt x="70" y="50"/>
                </a:moveTo>
                <a:cubicBezTo>
                  <a:pt x="71" y="50"/>
                  <a:pt x="71" y="50"/>
                  <a:pt x="72" y="50"/>
                </a:cubicBezTo>
                <a:cubicBezTo>
                  <a:pt x="73" y="50"/>
                  <a:pt x="73" y="50"/>
                  <a:pt x="74" y="49"/>
                </a:cubicBezTo>
                <a:cubicBezTo>
                  <a:pt x="75" y="48"/>
                  <a:pt x="75" y="47"/>
                  <a:pt x="73" y="46"/>
                </a:cubicBezTo>
                <a:cubicBezTo>
                  <a:pt x="69" y="42"/>
                  <a:pt x="67" y="37"/>
                  <a:pt x="67" y="32"/>
                </a:cubicBezTo>
                <a:cubicBezTo>
                  <a:pt x="67" y="23"/>
                  <a:pt x="74" y="15"/>
                  <a:pt x="84" y="15"/>
                </a:cubicBezTo>
                <a:cubicBezTo>
                  <a:pt x="93" y="15"/>
                  <a:pt x="101" y="23"/>
                  <a:pt x="101" y="32"/>
                </a:cubicBezTo>
                <a:cubicBezTo>
                  <a:pt x="101" y="37"/>
                  <a:pt x="99" y="41"/>
                  <a:pt x="95" y="45"/>
                </a:cubicBezTo>
                <a:cubicBezTo>
                  <a:pt x="94" y="46"/>
                  <a:pt x="94" y="47"/>
                  <a:pt x="95" y="48"/>
                </a:cubicBezTo>
                <a:cubicBezTo>
                  <a:pt x="96" y="50"/>
                  <a:pt x="98" y="50"/>
                  <a:pt x="99" y="49"/>
                </a:cubicBezTo>
                <a:cubicBezTo>
                  <a:pt x="104" y="44"/>
                  <a:pt x="106" y="38"/>
                  <a:pt x="106" y="32"/>
                </a:cubicBezTo>
                <a:cubicBezTo>
                  <a:pt x="106" y="20"/>
                  <a:pt x="96" y="10"/>
                  <a:pt x="84" y="10"/>
                </a:cubicBezTo>
                <a:cubicBezTo>
                  <a:pt x="71" y="10"/>
                  <a:pt x="61" y="20"/>
                  <a:pt x="61" y="32"/>
                </a:cubicBezTo>
                <a:cubicBezTo>
                  <a:pt x="61" y="39"/>
                  <a:pt x="65" y="46"/>
                  <a:pt x="70" y="50"/>
                </a:cubicBezTo>
                <a:close/>
                <a:moveTo>
                  <a:pt x="85" y="141"/>
                </a:moveTo>
                <a:cubicBezTo>
                  <a:pt x="73" y="142"/>
                  <a:pt x="63" y="141"/>
                  <a:pt x="52" y="136"/>
                </a:cubicBezTo>
                <a:cubicBezTo>
                  <a:pt x="51" y="136"/>
                  <a:pt x="49" y="136"/>
                  <a:pt x="49" y="138"/>
                </a:cubicBezTo>
                <a:cubicBezTo>
                  <a:pt x="48" y="139"/>
                  <a:pt x="49" y="140"/>
                  <a:pt x="50" y="141"/>
                </a:cubicBezTo>
                <a:cubicBezTo>
                  <a:pt x="59" y="145"/>
                  <a:pt x="68" y="147"/>
                  <a:pt x="78" y="147"/>
                </a:cubicBezTo>
                <a:cubicBezTo>
                  <a:pt x="81" y="147"/>
                  <a:pt x="83" y="147"/>
                  <a:pt x="85" y="147"/>
                </a:cubicBezTo>
                <a:cubicBezTo>
                  <a:pt x="87" y="147"/>
                  <a:pt x="88" y="145"/>
                  <a:pt x="88" y="144"/>
                </a:cubicBezTo>
                <a:cubicBezTo>
                  <a:pt x="88" y="142"/>
                  <a:pt x="86" y="141"/>
                  <a:pt x="85" y="141"/>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19653" y="1558406"/>
            <a:ext cx="824822" cy="824822"/>
          </a:xfrm>
          <a:prstGeom prst="rect">
            <a:avLst/>
          </a:prstGeom>
        </p:spPr>
      </p:pic>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8352" y="1652899"/>
            <a:ext cx="673995" cy="673995"/>
          </a:xfrm>
          <a:prstGeom prst="rect">
            <a:avLst/>
          </a:prstGeom>
        </p:spPr>
      </p:pic>
      <p:pic>
        <p:nvPicPr>
          <p:cNvPr id="22" name="Pictur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19653" y="3950766"/>
            <a:ext cx="706629" cy="7066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4392" y="1536811"/>
            <a:ext cx="794643" cy="794643"/>
          </a:xfrm>
          <a:prstGeom prst="rect">
            <a:avLst/>
          </a:prstGeom>
        </p:spPr>
      </p:pic>
      <p:sp>
        <p:nvSpPr>
          <p:cNvPr id="28" name="TextBox 27"/>
          <p:cNvSpPr txBox="1"/>
          <p:nvPr/>
        </p:nvSpPr>
        <p:spPr>
          <a:xfrm>
            <a:off x="4738283" y="2885961"/>
            <a:ext cx="2599384" cy="692497"/>
          </a:xfrm>
          <a:prstGeom prst="rect">
            <a:avLst/>
          </a:prstGeom>
          <a:noFill/>
        </p:spPr>
        <p:txBody>
          <a:bodyPr wrap="square" lIns="0" rIns="0" rtlCol="0">
            <a:spAutoFit/>
          </a:bodyPr>
          <a:lstStyle/>
          <a:p>
            <a:pPr>
              <a:lnSpc>
                <a:spcPct val="130000"/>
              </a:lnSpc>
            </a:pPr>
            <a:r>
              <a:rPr lang="en-US" sz="1000" dirty="0" smtClean="0">
                <a:solidFill>
                  <a:schemeClr val="tx1">
                    <a:alpha val="70000"/>
                  </a:schemeClr>
                </a:solidFill>
              </a:rPr>
              <a:t>Keeps </a:t>
            </a:r>
            <a:r>
              <a:rPr lang="en-US" sz="1000" dirty="0">
                <a:solidFill>
                  <a:schemeClr val="tx1">
                    <a:alpha val="70000"/>
                  </a:schemeClr>
                </a:solidFill>
              </a:rPr>
              <a:t>records of all patient data. </a:t>
            </a:r>
            <a:r>
              <a:rPr lang="en-US" sz="1000" dirty="0" smtClean="0">
                <a:solidFill>
                  <a:schemeClr val="tx1">
                    <a:alpha val="70000"/>
                  </a:schemeClr>
                </a:solidFill>
              </a:rPr>
              <a:t>So </a:t>
            </a:r>
            <a:r>
              <a:rPr lang="en-US" sz="1000" dirty="0">
                <a:solidFill>
                  <a:schemeClr val="tx1">
                    <a:alpha val="70000"/>
                  </a:schemeClr>
                </a:solidFill>
              </a:rPr>
              <a:t>more in-depth analytics be </a:t>
            </a:r>
            <a:r>
              <a:rPr lang="en-US" sz="1000" dirty="0" smtClean="0">
                <a:solidFill>
                  <a:schemeClr val="tx1">
                    <a:alpha val="70000"/>
                  </a:schemeClr>
                </a:solidFill>
              </a:rPr>
              <a:t>performed to optimize operations</a:t>
            </a:r>
            <a:endParaRPr lang="en-US" sz="1000" dirty="0">
              <a:solidFill>
                <a:schemeClr val="tx1">
                  <a:alpha val="70000"/>
                </a:schemeClr>
              </a:solidFill>
            </a:endParaRPr>
          </a:p>
        </p:txBody>
      </p:sp>
      <p:sp>
        <p:nvSpPr>
          <p:cNvPr id="29" name="TextBox 28"/>
          <p:cNvSpPr txBox="1"/>
          <p:nvPr/>
        </p:nvSpPr>
        <p:spPr>
          <a:xfrm>
            <a:off x="4733131" y="4767763"/>
            <a:ext cx="1971694"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Online Payments</a:t>
            </a:r>
            <a:endParaRPr lang="en-US" b="1" dirty="0">
              <a:latin typeface="Open Sans" charset="0"/>
              <a:ea typeface="Open Sans" charset="0"/>
              <a:cs typeface="Open Sans" charset="0"/>
            </a:endParaRPr>
          </a:p>
        </p:txBody>
      </p:sp>
      <p:sp>
        <p:nvSpPr>
          <p:cNvPr id="30" name="TextBox 29"/>
          <p:cNvSpPr txBox="1"/>
          <p:nvPr/>
        </p:nvSpPr>
        <p:spPr>
          <a:xfrm>
            <a:off x="4738283" y="5353199"/>
            <a:ext cx="2599384" cy="492443"/>
          </a:xfrm>
          <a:prstGeom prst="rect">
            <a:avLst/>
          </a:prstGeom>
          <a:noFill/>
        </p:spPr>
        <p:txBody>
          <a:bodyPr wrap="square" lIns="0" rIns="0" rtlCol="0">
            <a:spAutoFit/>
          </a:bodyPr>
          <a:lstStyle/>
          <a:p>
            <a:pPr>
              <a:lnSpc>
                <a:spcPct val="130000"/>
              </a:lnSpc>
            </a:pPr>
            <a:r>
              <a:rPr lang="en-US" sz="1000" dirty="0" smtClean="0">
                <a:solidFill>
                  <a:schemeClr val="tx1">
                    <a:alpha val="70000"/>
                  </a:schemeClr>
                </a:solidFill>
              </a:rPr>
              <a:t>Collect payments from patients on the fly without having to handle cash. </a:t>
            </a:r>
            <a:endParaRPr lang="en-US" sz="1000" dirty="0">
              <a:solidFill>
                <a:schemeClr val="tx1">
                  <a:alpha val="70000"/>
                </a:schemeClr>
              </a:solidFill>
            </a:endParaRPr>
          </a:p>
        </p:txBody>
      </p:sp>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67439" y="3965767"/>
            <a:ext cx="676626" cy="676626"/>
          </a:xfrm>
          <a:prstGeom prst="rect">
            <a:avLst/>
          </a:prstGeom>
        </p:spPr>
      </p:pic>
    </p:spTree>
    <p:extLst>
      <p:ext uri="{BB962C8B-B14F-4D97-AF65-F5344CB8AC3E}">
        <p14:creationId xmlns:p14="http://schemas.microsoft.com/office/powerpoint/2010/main" val="425200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1" y="962410"/>
            <a:ext cx="2368088" cy="1783443"/>
          </a:xfrm>
        </p:spPr>
        <p:txBody>
          <a:bodyPr/>
          <a:lstStyle/>
          <a:p>
            <a:r>
              <a:rPr lang="en-US" dirty="0" smtClean="0"/>
              <a:t>Included</a:t>
            </a:r>
            <a:br>
              <a:rPr lang="en-US" dirty="0" smtClean="0"/>
            </a:br>
            <a:r>
              <a:rPr lang="en-US" dirty="0" smtClean="0">
                <a:solidFill>
                  <a:srgbClr val="C00000"/>
                </a:solidFill>
              </a:rPr>
              <a:t>Modules</a:t>
            </a:r>
            <a:endParaRPr lang="en-US" dirty="0">
              <a:solidFill>
                <a:srgbClr val="C00000"/>
              </a:solidFill>
            </a:endParaRPr>
          </a:p>
        </p:txBody>
      </p:sp>
      <p:sp>
        <p:nvSpPr>
          <p:cNvPr id="8" name="TextBox 7"/>
          <p:cNvSpPr txBox="1"/>
          <p:nvPr/>
        </p:nvSpPr>
        <p:spPr>
          <a:xfrm>
            <a:off x="8308173" y="2602421"/>
            <a:ext cx="2527936" cy="369332"/>
          </a:xfrm>
          <a:prstGeom prst="rect">
            <a:avLst/>
          </a:prstGeom>
          <a:noFill/>
        </p:spPr>
        <p:txBody>
          <a:bodyPr wrap="none" lIns="0" rIns="0" rtlCol="0">
            <a:spAutoFit/>
          </a:bodyPr>
          <a:lstStyle/>
          <a:p>
            <a:r>
              <a:rPr lang="en-US" b="1" dirty="0" smtClean="0"/>
              <a:t>Appointment Booking</a:t>
            </a:r>
            <a:endParaRPr lang="en-US" sz="2000" b="1" dirty="0">
              <a:latin typeface="Open Sans" charset="0"/>
              <a:ea typeface="Open Sans" charset="0"/>
              <a:cs typeface="Open Sans" charset="0"/>
            </a:endParaRPr>
          </a:p>
        </p:txBody>
      </p:sp>
      <p:sp>
        <p:nvSpPr>
          <p:cNvPr id="9" name="TextBox 8"/>
          <p:cNvSpPr txBox="1"/>
          <p:nvPr/>
        </p:nvSpPr>
        <p:spPr>
          <a:xfrm>
            <a:off x="8308174" y="3111126"/>
            <a:ext cx="2527935" cy="1015663"/>
          </a:xfrm>
          <a:prstGeom prst="rect">
            <a:avLst/>
          </a:prstGeom>
          <a:noFill/>
        </p:spPr>
        <p:txBody>
          <a:bodyPr wrap="square" lIns="0" rIns="0" rtlCol="0">
            <a:spAutoFit/>
          </a:bodyPr>
          <a:lstStyle/>
          <a:p>
            <a:pPr algn="just">
              <a:lnSpc>
                <a:spcPct val="120000"/>
              </a:lnSpc>
            </a:pPr>
            <a:r>
              <a:rPr lang="en-US" sz="1000" dirty="0">
                <a:solidFill>
                  <a:schemeClr val="tx1">
                    <a:alpha val="70000"/>
                  </a:schemeClr>
                </a:solidFill>
              </a:rPr>
              <a:t>The Appointment &amp; Scheduling module of our hospital management system is designed to manage the effective scheduling of appointments of patients for the doctors, </a:t>
            </a:r>
            <a:r>
              <a:rPr lang="en-US" sz="1000" dirty="0" smtClean="0">
                <a:solidFill>
                  <a:schemeClr val="tx1">
                    <a:alpha val="70000"/>
                  </a:schemeClr>
                </a:solidFill>
              </a:rPr>
              <a:t>laboratory</a:t>
            </a:r>
            <a:r>
              <a:rPr lang="en-US" sz="1000" dirty="0">
                <a:solidFill>
                  <a:schemeClr val="tx1">
                    <a:alpha val="70000"/>
                  </a:schemeClr>
                </a:solidFill>
              </a:rPr>
              <a:t> </a:t>
            </a:r>
            <a:r>
              <a:rPr lang="en-US" sz="1000" dirty="0" smtClean="0">
                <a:solidFill>
                  <a:schemeClr val="tx1">
                    <a:alpha val="70000"/>
                  </a:schemeClr>
                </a:solidFill>
              </a:rPr>
              <a:t>etc.</a:t>
            </a:r>
            <a:endParaRPr lang="en-US" sz="1000" dirty="0">
              <a:solidFill>
                <a:schemeClr val="tx1">
                  <a:alpha val="70000"/>
                </a:schemeClr>
              </a:solidFill>
            </a:endParaRPr>
          </a:p>
        </p:txBody>
      </p:sp>
      <p:sp>
        <p:nvSpPr>
          <p:cNvPr id="12" name="TextBox 11"/>
          <p:cNvSpPr txBox="1"/>
          <p:nvPr/>
        </p:nvSpPr>
        <p:spPr>
          <a:xfrm>
            <a:off x="4964968" y="4479416"/>
            <a:ext cx="2018373" cy="646331"/>
          </a:xfrm>
          <a:prstGeom prst="rect">
            <a:avLst/>
          </a:prstGeom>
          <a:noFill/>
        </p:spPr>
        <p:txBody>
          <a:bodyPr wrap="none" lIns="0" rIns="0" rtlCol="0">
            <a:spAutoFit/>
          </a:bodyPr>
          <a:lstStyle/>
          <a:p>
            <a:r>
              <a:rPr lang="en-US" b="1" dirty="0">
                <a:latin typeface="Open Sans" charset="0"/>
                <a:ea typeface="Open Sans" charset="0"/>
                <a:cs typeface="Open Sans" charset="0"/>
              </a:rPr>
              <a:t>Human Resource </a:t>
            </a:r>
            <a:endParaRPr lang="en-US" b="1" dirty="0" smtClean="0">
              <a:latin typeface="Open Sans" charset="0"/>
              <a:ea typeface="Open Sans" charset="0"/>
              <a:cs typeface="Open Sans" charset="0"/>
            </a:endParaRPr>
          </a:p>
          <a:p>
            <a:r>
              <a:rPr lang="en-US" b="1" dirty="0" smtClean="0">
                <a:latin typeface="Open Sans" charset="0"/>
                <a:ea typeface="Open Sans" charset="0"/>
                <a:cs typeface="Open Sans" charset="0"/>
              </a:rPr>
              <a:t>Management</a:t>
            </a:r>
            <a:endParaRPr lang="en-US" b="1" dirty="0">
              <a:latin typeface="Open Sans" charset="0"/>
              <a:ea typeface="Open Sans" charset="0"/>
              <a:cs typeface="Open Sans" charset="0"/>
            </a:endParaRPr>
          </a:p>
        </p:txBody>
      </p:sp>
      <p:sp>
        <p:nvSpPr>
          <p:cNvPr id="20" name="TextBox 19"/>
          <p:cNvSpPr txBox="1"/>
          <p:nvPr/>
        </p:nvSpPr>
        <p:spPr>
          <a:xfrm>
            <a:off x="4921705" y="2574111"/>
            <a:ext cx="2434962" cy="369332"/>
          </a:xfrm>
          <a:prstGeom prst="rect">
            <a:avLst/>
          </a:prstGeom>
          <a:noFill/>
        </p:spPr>
        <p:txBody>
          <a:bodyPr wrap="none" lIns="0" rIns="0" rtlCol="0">
            <a:spAutoFit/>
          </a:bodyPr>
          <a:lstStyle/>
          <a:p>
            <a:r>
              <a:rPr lang="en-US" b="1" dirty="0" smtClean="0"/>
              <a:t>Patient Management</a:t>
            </a:r>
            <a:endParaRPr lang="en-US" sz="2000" b="1" dirty="0">
              <a:latin typeface="Open Sans" charset="0"/>
              <a:ea typeface="Open Sans" charset="0"/>
              <a:cs typeface="Open Sans" charset="0"/>
            </a:endParaRPr>
          </a:p>
        </p:txBody>
      </p:sp>
      <p:sp>
        <p:nvSpPr>
          <p:cNvPr id="21" name="TextBox 20"/>
          <p:cNvSpPr txBox="1"/>
          <p:nvPr/>
        </p:nvSpPr>
        <p:spPr>
          <a:xfrm>
            <a:off x="4921705" y="3105028"/>
            <a:ext cx="2467187" cy="1015663"/>
          </a:xfrm>
          <a:prstGeom prst="rect">
            <a:avLst/>
          </a:prstGeom>
          <a:noFill/>
        </p:spPr>
        <p:txBody>
          <a:bodyPr wrap="square" lIns="0" rIns="0" rtlCol="0">
            <a:spAutoFit/>
          </a:bodyPr>
          <a:lstStyle/>
          <a:p>
            <a:pPr algn="just">
              <a:lnSpc>
                <a:spcPct val="120000"/>
              </a:lnSpc>
            </a:pPr>
            <a:r>
              <a:rPr lang="en-US" sz="1000" dirty="0" smtClean="0">
                <a:solidFill>
                  <a:schemeClr val="tx1">
                    <a:alpha val="70000"/>
                  </a:schemeClr>
                </a:solidFill>
              </a:rPr>
              <a:t>This module </a:t>
            </a:r>
            <a:r>
              <a:rPr lang="en-US" sz="1000" dirty="0">
                <a:solidFill>
                  <a:schemeClr val="tx1">
                    <a:alpha val="70000"/>
                  </a:schemeClr>
                </a:solidFill>
              </a:rPr>
              <a:t>of our hospital management system is designed to manage </a:t>
            </a:r>
            <a:r>
              <a:rPr lang="en-US" sz="1000" dirty="0" smtClean="0">
                <a:solidFill>
                  <a:schemeClr val="tx1">
                    <a:alpha val="70000"/>
                  </a:schemeClr>
                </a:solidFill>
              </a:rPr>
              <a:t>vital. </a:t>
            </a:r>
            <a:r>
              <a:rPr lang="en-US" sz="1000" dirty="0">
                <a:solidFill>
                  <a:schemeClr val="tx1">
                    <a:alpha val="70000"/>
                  </a:schemeClr>
                </a:solidFill>
              </a:rPr>
              <a:t>It encompasses the patient’s name, address and contact information, </a:t>
            </a:r>
            <a:r>
              <a:rPr lang="en-US" sz="1000" dirty="0" smtClean="0">
                <a:solidFill>
                  <a:schemeClr val="tx1">
                    <a:alpha val="70000"/>
                  </a:schemeClr>
                </a:solidFill>
              </a:rPr>
              <a:t>medical records and history</a:t>
            </a:r>
            <a:endParaRPr lang="en-US" sz="1000" dirty="0">
              <a:solidFill>
                <a:schemeClr val="tx1">
                  <a:alpha val="70000"/>
                </a:schemeClr>
              </a:solidFill>
            </a:endParaRPr>
          </a:p>
        </p:txBody>
      </p:sp>
      <p:sp>
        <p:nvSpPr>
          <p:cNvPr id="23" name="TextBox 22"/>
          <p:cNvSpPr txBox="1"/>
          <p:nvPr/>
        </p:nvSpPr>
        <p:spPr>
          <a:xfrm>
            <a:off x="4964968" y="5115100"/>
            <a:ext cx="2412887" cy="646331"/>
          </a:xfrm>
          <a:prstGeom prst="rect">
            <a:avLst/>
          </a:prstGeom>
          <a:noFill/>
        </p:spPr>
        <p:txBody>
          <a:bodyPr wrap="square" lIns="0" rIns="0" rtlCol="0">
            <a:spAutoFit/>
          </a:bodyPr>
          <a:lstStyle/>
          <a:p>
            <a:pPr algn="just">
              <a:lnSpc>
                <a:spcPct val="120000"/>
              </a:lnSpc>
            </a:pPr>
            <a:r>
              <a:rPr lang="en-US" sz="1000" dirty="0" smtClean="0">
                <a:solidFill>
                  <a:schemeClr val="tx1">
                    <a:alpha val="70000"/>
                  </a:schemeClr>
                </a:solidFill>
              </a:rPr>
              <a:t>HR </a:t>
            </a:r>
            <a:r>
              <a:rPr lang="en-US" sz="1000" dirty="0">
                <a:solidFill>
                  <a:schemeClr val="tx1">
                    <a:alpha val="70000"/>
                  </a:schemeClr>
                </a:solidFill>
              </a:rPr>
              <a:t>Management module </a:t>
            </a:r>
            <a:r>
              <a:rPr lang="en-US" sz="1000" dirty="0" smtClean="0">
                <a:solidFill>
                  <a:schemeClr val="tx1">
                    <a:alpha val="70000"/>
                  </a:schemeClr>
                </a:solidFill>
              </a:rPr>
              <a:t>manages </a:t>
            </a:r>
            <a:r>
              <a:rPr lang="en-US" sz="1000" dirty="0">
                <a:solidFill>
                  <a:schemeClr val="tx1">
                    <a:alpha val="70000"/>
                  </a:schemeClr>
                </a:solidFill>
              </a:rPr>
              <a:t>HR </a:t>
            </a:r>
            <a:r>
              <a:rPr lang="en-US" sz="1000" dirty="0" smtClean="0">
                <a:solidFill>
                  <a:schemeClr val="tx1">
                    <a:alpha val="70000"/>
                  </a:schemeClr>
                </a:solidFill>
              </a:rPr>
              <a:t>department and keeps track of all of your staff</a:t>
            </a:r>
            <a:endParaRPr lang="en-US" sz="1000" dirty="0">
              <a:solidFill>
                <a:schemeClr val="tx1">
                  <a:alpha val="70000"/>
                </a:schemeClr>
              </a:solidFill>
            </a:endParaRPr>
          </a:p>
        </p:txBody>
      </p:sp>
      <p:sp>
        <p:nvSpPr>
          <p:cNvPr id="24" name="TextBox 23"/>
          <p:cNvSpPr txBox="1"/>
          <p:nvPr/>
        </p:nvSpPr>
        <p:spPr>
          <a:xfrm>
            <a:off x="8308175" y="1346301"/>
            <a:ext cx="2745945" cy="1015663"/>
          </a:xfrm>
          <a:prstGeom prst="rect">
            <a:avLst/>
          </a:prstGeom>
          <a:noFill/>
        </p:spPr>
        <p:txBody>
          <a:bodyPr wrap="square" lIns="0" rIns="0" rtlCol="0">
            <a:spAutoFit/>
          </a:bodyPr>
          <a:lstStyle/>
          <a:p>
            <a:pPr algn="just">
              <a:lnSpc>
                <a:spcPct val="120000"/>
              </a:lnSpc>
            </a:pPr>
            <a:r>
              <a:rPr lang="en-US" sz="1000" dirty="0">
                <a:solidFill>
                  <a:schemeClr val="tx1">
                    <a:alpha val="70000"/>
                  </a:schemeClr>
                </a:solidFill>
              </a:rPr>
              <a:t> A complete pharmacy shop can be managed through this module. Receive prescriptions from consulting doctors; send dispensing unit down to a particular patient, without any need for manual intervention</a:t>
            </a:r>
          </a:p>
        </p:txBody>
      </p:sp>
      <p:sp>
        <p:nvSpPr>
          <p:cNvPr id="25" name="TextBox 24"/>
          <p:cNvSpPr txBox="1"/>
          <p:nvPr/>
        </p:nvSpPr>
        <p:spPr>
          <a:xfrm>
            <a:off x="4964968" y="976667"/>
            <a:ext cx="2370842" cy="369332"/>
          </a:xfrm>
          <a:prstGeom prst="rect">
            <a:avLst/>
          </a:prstGeom>
          <a:noFill/>
        </p:spPr>
        <p:txBody>
          <a:bodyPr wrap="none" lIns="0" rIns="0" rtlCol="0">
            <a:spAutoFit/>
          </a:bodyPr>
          <a:lstStyle/>
          <a:p>
            <a:r>
              <a:rPr lang="en-US" b="1" dirty="0" smtClean="0"/>
              <a:t>Doctor Management</a:t>
            </a:r>
            <a:endParaRPr lang="en-US" sz="2000" b="1" dirty="0">
              <a:latin typeface="Open Sans" charset="0"/>
              <a:ea typeface="Open Sans" charset="0"/>
              <a:cs typeface="Open Sans" charset="0"/>
            </a:endParaRPr>
          </a:p>
        </p:txBody>
      </p:sp>
      <p:sp>
        <p:nvSpPr>
          <p:cNvPr id="26" name="TextBox 25"/>
          <p:cNvSpPr txBox="1"/>
          <p:nvPr/>
        </p:nvSpPr>
        <p:spPr>
          <a:xfrm>
            <a:off x="4976005" y="1349637"/>
            <a:ext cx="2412887" cy="830997"/>
          </a:xfrm>
          <a:prstGeom prst="rect">
            <a:avLst/>
          </a:prstGeom>
          <a:noFill/>
        </p:spPr>
        <p:txBody>
          <a:bodyPr wrap="square" lIns="0" rIns="0" rtlCol="0">
            <a:spAutoFit/>
          </a:bodyPr>
          <a:lstStyle/>
          <a:p>
            <a:pPr algn="just">
              <a:lnSpc>
                <a:spcPct val="120000"/>
              </a:lnSpc>
            </a:pPr>
            <a:r>
              <a:rPr lang="en-US" sz="1000" dirty="0" smtClean="0">
                <a:solidFill>
                  <a:schemeClr val="tx1">
                    <a:alpha val="70000"/>
                  </a:schemeClr>
                </a:solidFill>
              </a:rPr>
              <a:t>Tracks </a:t>
            </a:r>
            <a:r>
              <a:rPr lang="en-US" sz="1000" dirty="0">
                <a:solidFill>
                  <a:schemeClr val="tx1">
                    <a:alpha val="70000"/>
                  </a:schemeClr>
                </a:solidFill>
              </a:rPr>
              <a:t>consultant charges for outpatient and inpatient visits and procedures. Option for defining </a:t>
            </a:r>
            <a:r>
              <a:rPr lang="en-US" sz="1000" dirty="0" smtClean="0">
                <a:solidFill>
                  <a:schemeClr val="tx1">
                    <a:alpha val="70000"/>
                  </a:schemeClr>
                </a:solidFill>
              </a:rPr>
              <a:t>consultation </a:t>
            </a:r>
            <a:r>
              <a:rPr lang="en-US" sz="1000" dirty="0">
                <a:solidFill>
                  <a:schemeClr val="tx1">
                    <a:alpha val="70000"/>
                  </a:schemeClr>
                </a:solidFill>
              </a:rPr>
              <a:t>charges based on the procedures/ department.</a:t>
            </a:r>
            <a:endParaRPr lang="en-US" sz="1000" dirty="0" smtClean="0">
              <a:solidFill>
                <a:schemeClr val="tx1">
                  <a:alpha val="70000"/>
                </a:schemeClr>
              </a:solidFill>
            </a:endParaRPr>
          </a:p>
        </p:txBody>
      </p:sp>
      <p:sp>
        <p:nvSpPr>
          <p:cNvPr id="27" name="TextBox 26"/>
          <p:cNvSpPr txBox="1"/>
          <p:nvPr/>
        </p:nvSpPr>
        <p:spPr>
          <a:xfrm>
            <a:off x="8308175" y="976667"/>
            <a:ext cx="2745945"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Pharmacy Management</a:t>
            </a:r>
            <a:endParaRPr lang="en-US" b="1" dirty="0">
              <a:latin typeface="Open Sans" charset="0"/>
              <a:ea typeface="Open Sans" charset="0"/>
              <a:cs typeface="Open Sans" charset="0"/>
            </a:endParaRPr>
          </a:p>
        </p:txBody>
      </p:sp>
      <p:sp>
        <p:nvSpPr>
          <p:cNvPr id="28" name="TextBox 27"/>
          <p:cNvSpPr txBox="1"/>
          <p:nvPr/>
        </p:nvSpPr>
        <p:spPr>
          <a:xfrm>
            <a:off x="8308175" y="4479416"/>
            <a:ext cx="2866362"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Laboratory Management</a:t>
            </a:r>
            <a:endParaRPr lang="en-US" b="1" dirty="0">
              <a:latin typeface="Open Sans" charset="0"/>
              <a:ea typeface="Open Sans" charset="0"/>
              <a:cs typeface="Open Sans" charset="0"/>
            </a:endParaRPr>
          </a:p>
        </p:txBody>
      </p:sp>
      <p:sp>
        <p:nvSpPr>
          <p:cNvPr id="29" name="TextBox 28"/>
          <p:cNvSpPr txBox="1"/>
          <p:nvPr/>
        </p:nvSpPr>
        <p:spPr>
          <a:xfrm>
            <a:off x="8308173" y="5013274"/>
            <a:ext cx="2866364" cy="830997"/>
          </a:xfrm>
          <a:prstGeom prst="rect">
            <a:avLst/>
          </a:prstGeom>
          <a:noFill/>
        </p:spPr>
        <p:txBody>
          <a:bodyPr wrap="square" lIns="0" rIns="0" rtlCol="0">
            <a:spAutoFit/>
          </a:bodyPr>
          <a:lstStyle/>
          <a:p>
            <a:pPr algn="just">
              <a:lnSpc>
                <a:spcPct val="120000"/>
              </a:lnSpc>
            </a:pPr>
            <a:r>
              <a:rPr lang="en-US" sz="1000" dirty="0">
                <a:solidFill>
                  <a:schemeClr val="tx1">
                    <a:alpha val="70000"/>
                  </a:schemeClr>
                </a:solidFill>
              </a:rPr>
              <a:t>Laboratory Management module of hospital management system is used by the pathology lab to record and disseminate the information regarding the tests performed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87" y="2943443"/>
            <a:ext cx="5760475" cy="4320356"/>
          </a:xfrm>
          <a:prstGeom prst="rect">
            <a:avLst/>
          </a:prstGeom>
        </p:spPr>
      </p:pic>
    </p:spTree>
    <p:extLst>
      <p:ext uri="{BB962C8B-B14F-4D97-AF65-F5344CB8AC3E}">
        <p14:creationId xmlns:p14="http://schemas.microsoft.com/office/powerpoint/2010/main" val="85586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006239" y="2246252"/>
            <a:ext cx="4187371" cy="1783443"/>
          </a:xfrm>
        </p:spPr>
        <p:txBody>
          <a:bodyPr/>
          <a:lstStyle/>
          <a:p>
            <a:r>
              <a:rPr lang="en-US" dirty="0" smtClean="0"/>
              <a:t>Included</a:t>
            </a:r>
            <a:br>
              <a:rPr lang="en-US" dirty="0" smtClean="0"/>
            </a:br>
            <a:r>
              <a:rPr lang="en-US" dirty="0" smtClean="0">
                <a:solidFill>
                  <a:srgbClr val="C00000"/>
                </a:solidFill>
              </a:rPr>
              <a:t>Modules</a:t>
            </a:r>
            <a:endParaRPr lang="en-US" dirty="0">
              <a:solidFill>
                <a:srgbClr val="C00000"/>
              </a:solidFill>
            </a:endParaRPr>
          </a:p>
        </p:txBody>
      </p:sp>
      <p:sp>
        <p:nvSpPr>
          <p:cNvPr id="4" name="TextBox 3"/>
          <p:cNvSpPr txBox="1"/>
          <p:nvPr/>
        </p:nvSpPr>
        <p:spPr>
          <a:xfrm>
            <a:off x="1843240" y="1411474"/>
            <a:ext cx="2745945" cy="369332"/>
          </a:xfrm>
          <a:prstGeom prst="rect">
            <a:avLst/>
          </a:prstGeom>
          <a:noFill/>
        </p:spPr>
        <p:txBody>
          <a:bodyPr wrap="none" lIns="0" rIns="0" rtlCol="0">
            <a:spAutoFit/>
          </a:bodyPr>
          <a:lstStyle/>
          <a:p>
            <a:r>
              <a:rPr lang="en-US" b="1" dirty="0">
                <a:latin typeface="Open Sans" charset="0"/>
                <a:ea typeface="Open Sans" charset="0"/>
                <a:cs typeface="Open Sans" charset="0"/>
              </a:rPr>
              <a:t>Reception Management</a:t>
            </a:r>
          </a:p>
        </p:txBody>
      </p:sp>
      <p:sp>
        <p:nvSpPr>
          <p:cNvPr id="5" name="TextBox 4"/>
          <p:cNvSpPr txBox="1"/>
          <p:nvPr/>
        </p:nvSpPr>
        <p:spPr>
          <a:xfrm>
            <a:off x="1863460" y="1786728"/>
            <a:ext cx="2725725" cy="830997"/>
          </a:xfrm>
          <a:prstGeom prst="rect">
            <a:avLst/>
          </a:prstGeom>
          <a:noFill/>
        </p:spPr>
        <p:txBody>
          <a:bodyPr wrap="square" lIns="0" rIns="0" rtlCol="0">
            <a:spAutoFit/>
          </a:bodyPr>
          <a:lstStyle/>
          <a:p>
            <a:pPr algn="just">
              <a:lnSpc>
                <a:spcPct val="120000"/>
              </a:lnSpc>
            </a:pPr>
            <a:r>
              <a:rPr lang="en-US" sz="1000" dirty="0" smtClean="0">
                <a:solidFill>
                  <a:schemeClr val="tx1">
                    <a:alpha val="70000"/>
                  </a:schemeClr>
                </a:solidFill>
              </a:rPr>
              <a:t>Manages </a:t>
            </a:r>
            <a:r>
              <a:rPr lang="en-US" sz="1000" dirty="0">
                <a:solidFill>
                  <a:schemeClr val="tx1">
                    <a:alpha val="70000"/>
                  </a:schemeClr>
                </a:solidFill>
              </a:rPr>
              <a:t>front desk reception activities. Status of any patient/doctor can be queried from this module, e.g., timing of consultant, residential address/patient room search.</a:t>
            </a:r>
          </a:p>
        </p:txBody>
      </p:sp>
      <p:sp>
        <p:nvSpPr>
          <p:cNvPr id="6" name="TextBox 5"/>
          <p:cNvSpPr txBox="1"/>
          <p:nvPr/>
        </p:nvSpPr>
        <p:spPr>
          <a:xfrm>
            <a:off x="5111904" y="1406294"/>
            <a:ext cx="3332644"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Inbuilt SMS/Email/Messaging</a:t>
            </a:r>
            <a:endParaRPr lang="en-US" b="1" dirty="0">
              <a:latin typeface="Open Sans" charset="0"/>
              <a:ea typeface="Open Sans" charset="0"/>
              <a:cs typeface="Open Sans" charset="0"/>
            </a:endParaRPr>
          </a:p>
        </p:txBody>
      </p:sp>
      <p:sp>
        <p:nvSpPr>
          <p:cNvPr id="7" name="TextBox 6"/>
          <p:cNvSpPr txBox="1"/>
          <p:nvPr/>
        </p:nvSpPr>
        <p:spPr>
          <a:xfrm>
            <a:off x="5111904" y="1808527"/>
            <a:ext cx="3332644" cy="646331"/>
          </a:xfrm>
          <a:prstGeom prst="rect">
            <a:avLst/>
          </a:prstGeom>
          <a:noFill/>
        </p:spPr>
        <p:txBody>
          <a:bodyPr wrap="square" lIns="0" rIns="0" rtlCol="0">
            <a:spAutoFit/>
          </a:bodyPr>
          <a:lstStyle/>
          <a:p>
            <a:pPr algn="just">
              <a:lnSpc>
                <a:spcPct val="120000"/>
              </a:lnSpc>
            </a:pPr>
            <a:r>
              <a:rPr lang="en-US" sz="1000" dirty="0" smtClean="0">
                <a:solidFill>
                  <a:schemeClr val="tx1">
                    <a:alpha val="70000"/>
                  </a:schemeClr>
                </a:solidFill>
              </a:rPr>
              <a:t>Have </a:t>
            </a:r>
            <a:r>
              <a:rPr lang="en-US" sz="1000" dirty="0">
                <a:solidFill>
                  <a:schemeClr val="tx1">
                    <a:alpha val="70000"/>
                  </a:schemeClr>
                </a:solidFill>
              </a:rPr>
              <a:t>a message you need to communicate urgently? Send </a:t>
            </a:r>
            <a:r>
              <a:rPr lang="en-US" sz="1000" dirty="0" smtClean="0">
                <a:solidFill>
                  <a:schemeClr val="tx1">
                    <a:alpha val="70000"/>
                  </a:schemeClr>
                </a:solidFill>
              </a:rPr>
              <a:t>out a </a:t>
            </a:r>
            <a:r>
              <a:rPr lang="en-US" sz="1000" dirty="0">
                <a:solidFill>
                  <a:schemeClr val="tx1">
                    <a:alpha val="70000"/>
                  </a:schemeClr>
                </a:solidFill>
              </a:rPr>
              <a:t>text </a:t>
            </a:r>
            <a:r>
              <a:rPr lang="en-US" sz="1000" dirty="0" smtClean="0">
                <a:solidFill>
                  <a:schemeClr val="tx1">
                    <a:alpha val="70000"/>
                  </a:schemeClr>
                </a:solidFill>
              </a:rPr>
              <a:t>or an email to your patients or staff right from the dashboard</a:t>
            </a:r>
            <a:endParaRPr lang="en-US" sz="1000" dirty="0">
              <a:solidFill>
                <a:schemeClr val="tx1">
                  <a:alpha val="70000"/>
                </a:schemeClr>
              </a:solidFill>
            </a:endParaRPr>
          </a:p>
        </p:txBody>
      </p:sp>
      <p:sp>
        <p:nvSpPr>
          <p:cNvPr id="8" name="TextBox 7"/>
          <p:cNvSpPr txBox="1"/>
          <p:nvPr/>
        </p:nvSpPr>
        <p:spPr>
          <a:xfrm>
            <a:off x="1863461" y="2840569"/>
            <a:ext cx="2896627" cy="369332"/>
          </a:xfrm>
          <a:prstGeom prst="rect">
            <a:avLst/>
          </a:prstGeom>
          <a:noFill/>
        </p:spPr>
        <p:txBody>
          <a:bodyPr wrap="none" lIns="0" rIns="0" rtlCol="0">
            <a:spAutoFit/>
          </a:bodyPr>
          <a:lstStyle/>
          <a:p>
            <a:r>
              <a:rPr lang="en-US" b="1" dirty="0">
                <a:latin typeface="Open Sans" charset="0"/>
                <a:ea typeface="Open Sans" charset="0"/>
                <a:cs typeface="Open Sans" charset="0"/>
              </a:rPr>
              <a:t>Blood Bank Management</a:t>
            </a:r>
          </a:p>
        </p:txBody>
      </p:sp>
      <p:sp>
        <p:nvSpPr>
          <p:cNvPr id="9" name="TextBox 8"/>
          <p:cNvSpPr txBox="1"/>
          <p:nvPr/>
        </p:nvSpPr>
        <p:spPr>
          <a:xfrm>
            <a:off x="1863461" y="3273176"/>
            <a:ext cx="2896627" cy="830997"/>
          </a:xfrm>
          <a:prstGeom prst="rect">
            <a:avLst/>
          </a:prstGeom>
          <a:noFill/>
        </p:spPr>
        <p:txBody>
          <a:bodyPr wrap="square" lIns="0" rIns="0" rtlCol="0">
            <a:spAutoFit/>
          </a:bodyPr>
          <a:lstStyle/>
          <a:p>
            <a:pPr algn="just">
              <a:lnSpc>
                <a:spcPct val="120000"/>
              </a:lnSpc>
            </a:pPr>
            <a:r>
              <a:rPr lang="en-US" sz="1000" dirty="0">
                <a:solidFill>
                  <a:schemeClr val="tx1">
                    <a:alpha val="70000"/>
                  </a:schemeClr>
                </a:solidFill>
              </a:rPr>
              <a:t>Blood Bank Management module provides the platform for the critical functionalities of a Blood bank, encompassing a blood request process and the issuance and management of stock.</a:t>
            </a:r>
          </a:p>
        </p:txBody>
      </p:sp>
      <p:sp>
        <p:nvSpPr>
          <p:cNvPr id="12" name="TextBox 11"/>
          <p:cNvSpPr txBox="1"/>
          <p:nvPr/>
        </p:nvSpPr>
        <p:spPr>
          <a:xfrm>
            <a:off x="1863461" y="4269664"/>
            <a:ext cx="2484655" cy="369332"/>
          </a:xfrm>
          <a:prstGeom prst="rect">
            <a:avLst/>
          </a:prstGeom>
          <a:noFill/>
        </p:spPr>
        <p:txBody>
          <a:bodyPr wrap="none" lIns="0" rIns="0" rtlCol="0">
            <a:spAutoFit/>
          </a:bodyPr>
          <a:lstStyle/>
          <a:p>
            <a:r>
              <a:rPr lang="en-US" b="1" dirty="0">
                <a:latin typeface="Open Sans" charset="0"/>
                <a:ea typeface="Open Sans" charset="0"/>
                <a:cs typeface="Open Sans" charset="0"/>
              </a:rPr>
              <a:t>Finance &amp; Accounting</a:t>
            </a:r>
          </a:p>
        </p:txBody>
      </p:sp>
      <p:sp>
        <p:nvSpPr>
          <p:cNvPr id="13" name="TextBox 12"/>
          <p:cNvSpPr txBox="1"/>
          <p:nvPr/>
        </p:nvSpPr>
        <p:spPr>
          <a:xfrm>
            <a:off x="1863461" y="4702271"/>
            <a:ext cx="2896627" cy="646331"/>
          </a:xfrm>
          <a:prstGeom prst="rect">
            <a:avLst/>
          </a:prstGeom>
          <a:noFill/>
        </p:spPr>
        <p:txBody>
          <a:bodyPr wrap="square" lIns="0" rIns="0" rtlCol="0">
            <a:spAutoFit/>
          </a:bodyPr>
          <a:lstStyle/>
          <a:p>
            <a:pPr algn="just">
              <a:lnSpc>
                <a:spcPct val="120000"/>
              </a:lnSpc>
            </a:pPr>
            <a:r>
              <a:rPr lang="en-US" sz="1000" dirty="0">
                <a:solidFill>
                  <a:schemeClr val="tx1">
                    <a:alpha val="70000"/>
                  </a:schemeClr>
                </a:solidFill>
              </a:rPr>
              <a:t>Financial activities module </a:t>
            </a:r>
            <a:r>
              <a:rPr lang="en-US" sz="1000" dirty="0" smtClean="0">
                <a:solidFill>
                  <a:schemeClr val="tx1">
                    <a:alpha val="70000"/>
                  </a:schemeClr>
                </a:solidFill>
              </a:rPr>
              <a:t>manages </a:t>
            </a:r>
            <a:r>
              <a:rPr lang="en-US" sz="1000" dirty="0">
                <a:solidFill>
                  <a:schemeClr val="tx1">
                    <a:alpha val="70000"/>
                  </a:schemeClr>
                </a:solidFill>
              </a:rPr>
              <a:t>all the financial </a:t>
            </a:r>
            <a:r>
              <a:rPr lang="en-US" sz="1000" dirty="0" smtClean="0">
                <a:solidFill>
                  <a:schemeClr val="tx1">
                    <a:alpha val="70000"/>
                  </a:schemeClr>
                </a:solidFill>
              </a:rPr>
              <a:t>transactions </a:t>
            </a:r>
            <a:r>
              <a:rPr lang="en-US" sz="1000" dirty="0">
                <a:solidFill>
                  <a:schemeClr val="tx1">
                    <a:alpha val="70000"/>
                  </a:schemeClr>
                </a:solidFill>
              </a:rPr>
              <a:t>and reports of the hospital. </a:t>
            </a:r>
            <a:r>
              <a:rPr lang="en-US" sz="1000" dirty="0" smtClean="0">
                <a:solidFill>
                  <a:schemeClr val="tx1">
                    <a:alpha val="70000"/>
                  </a:schemeClr>
                </a:solidFill>
              </a:rPr>
              <a:t>Users </a:t>
            </a:r>
            <a:r>
              <a:rPr lang="en-US" sz="1000" dirty="0">
                <a:solidFill>
                  <a:schemeClr val="tx1">
                    <a:alpha val="70000"/>
                  </a:schemeClr>
                </a:solidFill>
              </a:rPr>
              <a:t>can create payments, invoices &amp; expenses.</a:t>
            </a:r>
          </a:p>
        </p:txBody>
      </p:sp>
      <p:sp>
        <p:nvSpPr>
          <p:cNvPr id="14" name="TextBox 13"/>
          <p:cNvSpPr txBox="1"/>
          <p:nvPr/>
        </p:nvSpPr>
        <p:spPr>
          <a:xfrm>
            <a:off x="5111904" y="2848673"/>
            <a:ext cx="1430071"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Noticeboard</a:t>
            </a:r>
            <a:endParaRPr lang="en-US" b="1" dirty="0">
              <a:latin typeface="Open Sans" charset="0"/>
              <a:ea typeface="Open Sans" charset="0"/>
              <a:cs typeface="Open Sans" charset="0"/>
            </a:endParaRPr>
          </a:p>
        </p:txBody>
      </p:sp>
      <p:sp>
        <p:nvSpPr>
          <p:cNvPr id="15" name="TextBox 14"/>
          <p:cNvSpPr txBox="1"/>
          <p:nvPr/>
        </p:nvSpPr>
        <p:spPr>
          <a:xfrm>
            <a:off x="5111904" y="3273176"/>
            <a:ext cx="2412887" cy="646331"/>
          </a:xfrm>
          <a:prstGeom prst="rect">
            <a:avLst/>
          </a:prstGeom>
          <a:noFill/>
        </p:spPr>
        <p:txBody>
          <a:bodyPr wrap="square" lIns="0" rIns="0" rtlCol="0">
            <a:spAutoFit/>
          </a:bodyPr>
          <a:lstStyle/>
          <a:p>
            <a:pPr>
              <a:lnSpc>
                <a:spcPct val="120000"/>
              </a:lnSpc>
            </a:pPr>
            <a:r>
              <a:rPr lang="en-US" sz="1000" dirty="0" smtClean="0">
                <a:solidFill>
                  <a:schemeClr val="tx1">
                    <a:alpha val="70000"/>
                  </a:schemeClr>
                </a:solidFill>
              </a:rPr>
              <a:t>Let your staff</a:t>
            </a:r>
            <a:r>
              <a:rPr lang="en-US" sz="1000" dirty="0">
                <a:solidFill>
                  <a:schemeClr val="tx1">
                    <a:alpha val="70000"/>
                  </a:schemeClr>
                </a:solidFill>
              </a:rPr>
              <a:t> </a:t>
            </a:r>
            <a:r>
              <a:rPr lang="en-US" sz="1000" dirty="0" smtClean="0">
                <a:solidFill>
                  <a:schemeClr val="tx1">
                    <a:alpha val="70000"/>
                  </a:schemeClr>
                </a:solidFill>
              </a:rPr>
              <a:t>and patients know about important events and happenings using the Noticeboard</a:t>
            </a:r>
            <a:endParaRPr lang="en-US" sz="1000" dirty="0">
              <a:solidFill>
                <a:schemeClr val="tx1">
                  <a:alpha val="70000"/>
                </a:schemeClr>
              </a:solidFill>
            </a:endParaRPr>
          </a:p>
        </p:txBody>
      </p:sp>
      <p:sp>
        <p:nvSpPr>
          <p:cNvPr id="16" name="TextBox 15"/>
          <p:cNvSpPr txBox="1"/>
          <p:nvPr/>
        </p:nvSpPr>
        <p:spPr>
          <a:xfrm>
            <a:off x="1843240" y="5531159"/>
            <a:ext cx="2092111" cy="369332"/>
          </a:xfrm>
          <a:prstGeom prst="rect">
            <a:avLst/>
          </a:prstGeom>
          <a:noFill/>
        </p:spPr>
        <p:txBody>
          <a:bodyPr wrap="none" lIns="0" rIns="0" rtlCol="0">
            <a:spAutoFit/>
          </a:bodyPr>
          <a:lstStyle/>
          <a:p>
            <a:r>
              <a:rPr lang="en-US" b="1" dirty="0" smtClean="0">
                <a:latin typeface="Open Sans" charset="0"/>
                <a:ea typeface="Open Sans" charset="0"/>
                <a:cs typeface="Open Sans" charset="0"/>
              </a:rPr>
              <a:t>And many more….</a:t>
            </a:r>
            <a:endParaRPr lang="en-US" b="1" dirty="0">
              <a:latin typeface="Open Sans" charset="0"/>
              <a:ea typeface="Open Sans" charset="0"/>
              <a:cs typeface="Open Sans" charset="0"/>
            </a:endParaRPr>
          </a:p>
        </p:txBody>
      </p:sp>
      <p:sp>
        <p:nvSpPr>
          <p:cNvPr id="17" name="TextBox 16"/>
          <p:cNvSpPr txBox="1"/>
          <p:nvPr/>
        </p:nvSpPr>
        <p:spPr>
          <a:xfrm>
            <a:off x="1843240" y="5963766"/>
            <a:ext cx="2412887" cy="646331"/>
          </a:xfrm>
          <a:prstGeom prst="rect">
            <a:avLst/>
          </a:prstGeom>
          <a:noFill/>
        </p:spPr>
        <p:txBody>
          <a:bodyPr wrap="square" lIns="0" rIns="0" rtlCol="0">
            <a:spAutoFit/>
          </a:bodyPr>
          <a:lstStyle/>
          <a:p>
            <a:pPr>
              <a:lnSpc>
                <a:spcPct val="120000"/>
              </a:lnSpc>
            </a:pPr>
            <a:r>
              <a:rPr lang="en-US" sz="1000" dirty="0" smtClean="0">
                <a:solidFill>
                  <a:schemeClr val="tx1">
                    <a:alpha val="70000"/>
                  </a:schemeClr>
                </a:solidFill>
              </a:rPr>
              <a:t>We’re constantly working to include more and more groundbreaking features into the system</a:t>
            </a:r>
            <a:endParaRPr lang="en-US" sz="1000" dirty="0">
              <a:solidFill>
                <a:schemeClr val="tx1">
                  <a:alpha val="70000"/>
                </a:schemeClr>
              </a:solidFill>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61499" y="3919507"/>
            <a:ext cx="4702113" cy="2766226"/>
          </a:xfrm>
          <a:prstGeom prst="rect">
            <a:avLst/>
          </a:prstGeom>
        </p:spPr>
      </p:pic>
    </p:spTree>
    <p:extLst>
      <p:ext uri="{BB962C8B-B14F-4D97-AF65-F5344CB8AC3E}">
        <p14:creationId xmlns:p14="http://schemas.microsoft.com/office/powerpoint/2010/main" val="4235262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avi Powerpoint Template">
  <a:themeElements>
    <a:clrScheme name="Custom 2">
      <a:dk1>
        <a:srgbClr val="03356C"/>
      </a:dk1>
      <a:lt1>
        <a:srgbClr val="FFFFFF"/>
      </a:lt1>
      <a:dk2>
        <a:srgbClr val="03356C"/>
      </a:dk2>
      <a:lt2>
        <a:srgbClr val="FFFFFF"/>
      </a:lt2>
      <a:accent1>
        <a:srgbClr val="022751"/>
      </a:accent1>
      <a:accent2>
        <a:srgbClr val="7CABFC"/>
      </a:accent2>
      <a:accent3>
        <a:srgbClr val="2574FB"/>
      </a:accent3>
      <a:accent4>
        <a:srgbClr val="1162E8"/>
      </a:accent4>
      <a:accent5>
        <a:srgbClr val="0A55D3"/>
      </a:accent5>
      <a:accent6>
        <a:srgbClr val="074CC1"/>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B&amp;D-Powerpoint Template_16x9</Template>
  <TotalTime>2260</TotalTime>
  <Words>909</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Montserrat-Bold</vt:lpstr>
      <vt:lpstr>Open Sans</vt:lpstr>
      <vt:lpstr>Ravi Powerpoint Template</vt:lpstr>
      <vt:lpstr>PowerPoint Presentation</vt:lpstr>
      <vt:lpstr>Say Hello to Heale</vt:lpstr>
      <vt:lpstr>What is heale?</vt:lpstr>
      <vt:lpstr>Benefits</vt:lpstr>
      <vt:lpstr>PowerPoint Presentation</vt:lpstr>
      <vt:lpstr>Benefits</vt:lpstr>
      <vt:lpstr>Features</vt:lpstr>
      <vt:lpstr>Included Modules</vt:lpstr>
      <vt:lpstr>Included Modules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Ridwan Shafi</cp:lastModifiedBy>
  <cp:revision>212</cp:revision>
  <cp:lastPrinted>2017-06-12T04:25:23Z</cp:lastPrinted>
  <dcterms:created xsi:type="dcterms:W3CDTF">2017-06-04T03:43:17Z</dcterms:created>
  <dcterms:modified xsi:type="dcterms:W3CDTF">2020-06-13T20:06:47Z</dcterms:modified>
</cp:coreProperties>
</file>